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226" r:id="rId3"/>
    <p:sldId id="2227" r:id="rId4"/>
    <p:sldId id="4446" r:id="rId5"/>
    <p:sldId id="4401" r:id="rId6"/>
    <p:sldId id="2230" r:id="rId7"/>
    <p:sldId id="2231" r:id="rId8"/>
    <p:sldId id="2232" r:id="rId9"/>
    <p:sldId id="4517" r:id="rId10"/>
    <p:sldId id="2233" r:id="rId11"/>
    <p:sldId id="2235" r:id="rId12"/>
    <p:sldId id="4402" r:id="rId13"/>
    <p:sldId id="4403" r:id="rId14"/>
    <p:sldId id="4404" r:id="rId15"/>
    <p:sldId id="4554" r:id="rId16"/>
    <p:sldId id="4405" r:id="rId17"/>
    <p:sldId id="4555" r:id="rId18"/>
    <p:sldId id="4556" r:id="rId19"/>
    <p:sldId id="2242" r:id="rId20"/>
    <p:sldId id="2246" r:id="rId21"/>
    <p:sldId id="4408" r:id="rId22"/>
    <p:sldId id="4557" r:id="rId23"/>
    <p:sldId id="4410" r:id="rId24"/>
    <p:sldId id="4558" r:id="rId25"/>
    <p:sldId id="2251" r:id="rId26"/>
    <p:sldId id="2252" r:id="rId27"/>
    <p:sldId id="2253" r:id="rId28"/>
    <p:sldId id="2254" r:id="rId29"/>
    <p:sldId id="2255" r:id="rId30"/>
    <p:sldId id="2256" r:id="rId31"/>
    <p:sldId id="2257" r:id="rId32"/>
    <p:sldId id="4519" r:id="rId33"/>
    <p:sldId id="4411" r:id="rId34"/>
    <p:sldId id="4413" r:id="rId35"/>
    <p:sldId id="2261" r:id="rId36"/>
    <p:sldId id="4559" r:id="rId37"/>
    <p:sldId id="2263" r:id="rId38"/>
    <p:sldId id="2265" r:id="rId39"/>
    <p:sldId id="2266" r:id="rId40"/>
    <p:sldId id="4416" r:id="rId41"/>
    <p:sldId id="2268" r:id="rId42"/>
    <p:sldId id="4417" r:id="rId43"/>
    <p:sldId id="2270" r:id="rId44"/>
    <p:sldId id="2271" r:id="rId45"/>
    <p:sldId id="227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3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bleStyles" Target="tableStyles.xml"/><Relationship Id="rId5" Type="http://schemas.openxmlformats.org/officeDocument/2006/relationships/slide" Target="slides/slide3.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notesMaster" Target="notesMasters/notesMaster1.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DDBDF-422C-4DCF-8E8B-C6AE98C5FD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hyperlink" Target="../&#33879;&#20316;&#26435;&#26696;&#20363;&#24211;/&#40644;&#24449;&#35785;&#21271;&#20140;&#30475;&#32593;&#20449;&#24687;&#25216;&#26415;&#26377;&#38480;&#20844;&#21496;&#20405;&#29359;&#34920;&#28436;&#32773;&#26435;&#32416;&#32439;&#26696;.doc"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534874" y="1239520"/>
            <a:ext cx="6430566" cy="819587"/>
          </a:xfrm>
        </p:spPr>
        <p:txBody>
          <a:bodyPr>
            <a:normAutofit/>
          </a:bodyPr>
          <a:lstStyle/>
          <a:p>
            <a:pPr algn="ctr"/>
            <a:r>
              <a:rPr kumimoji="1" lang="zh-CN" altLang="en-US" sz="3600" dirty="0">
                <a:ea typeface="黑体" panose="02010609060101010101" pitchFamily="49" charset="-122"/>
              </a:rPr>
              <a:t>第五章    邻接权</a:t>
            </a:r>
            <a:endParaRPr kumimoji="1" lang="zh-CN" altLang="en-US" sz="3600" dirty="0">
              <a:ea typeface="黑体" panose="02010609060101010101" pitchFamily="49" charset="-122"/>
            </a:endParaRPr>
          </a:p>
        </p:txBody>
      </p:sp>
      <p:sp>
        <p:nvSpPr>
          <p:cNvPr id="3" name="内容占位符 2"/>
          <p:cNvSpPr>
            <a:spLocks noGrp="1"/>
          </p:cNvSpPr>
          <p:nvPr>
            <p:ph idx="1"/>
          </p:nvPr>
        </p:nvSpPr>
        <p:spPr>
          <a:xfrm>
            <a:off x="1636395" y="2242185"/>
            <a:ext cx="6078855" cy="3762375"/>
          </a:xfrm>
          <a:ln w="6350">
            <a:solidFill>
              <a:schemeClr val="tx1"/>
            </a:solidFill>
          </a:ln>
        </p:spPr>
        <p:txBody>
          <a:bodyPr>
            <a:noAutofit/>
          </a:bodyPr>
          <a:lstStyle/>
          <a:p>
            <a:pPr marL="342900" indent="-342900" defTabSz="342900" fontAlgn="base">
              <a:lnSpc>
                <a:spcPct val="170000"/>
              </a:lnSpc>
              <a:spcBef>
                <a:spcPts val="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邻接权概述</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170000"/>
              </a:lnSpc>
              <a:spcBef>
                <a:spcPts val="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表演者权</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170000"/>
              </a:lnSpc>
              <a:spcBef>
                <a:spcPts val="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录制者权</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170000"/>
              </a:lnSpc>
              <a:spcBef>
                <a:spcPts val="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广播组织权</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170000"/>
              </a:lnSpc>
              <a:spcBef>
                <a:spcPts val="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出版者权</a:t>
            </a:r>
            <a:endParaRPr lang="en-US" altLang="zh-CN" b="1"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770890" y="2428240"/>
            <a:ext cx="7982585" cy="3589020"/>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自由表演</a:t>
            </a:r>
            <a:endParaRPr lang="zh-CN" altLang="en-US"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职务表演</a:t>
            </a: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演员为完成本演出单位的演出任务进行的表演为职务表演，演员享有</a:t>
            </a:r>
            <a:r>
              <a:rPr lang="zh-CN" altLang="en-US" sz="2000" dirty="0">
                <a:solidFill>
                  <a:srgbClr val="FF0000"/>
                </a:solidFill>
                <a:latin typeface="楷体" panose="02010609060101010101" pitchFamily="49" charset="-122"/>
                <a:ea typeface="楷体" panose="02010609060101010101" pitchFamily="49" charset="-122"/>
              </a:rPr>
              <a:t>表明身份和保护表演形象不受歪曲</a:t>
            </a:r>
            <a:r>
              <a:rPr lang="zh-CN" altLang="en-US" sz="2000" dirty="0">
                <a:latin typeface="楷体" panose="02010609060101010101" pitchFamily="49" charset="-122"/>
                <a:ea typeface="楷体" panose="02010609060101010101" pitchFamily="49" charset="-122"/>
              </a:rPr>
              <a:t>的权利</a:t>
            </a: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财产权利约定优先；无约定或者约定不明，权利由</a:t>
            </a:r>
            <a:r>
              <a:rPr lang="zh-CN" altLang="en-US" sz="2000" dirty="0">
                <a:solidFill>
                  <a:srgbClr val="FF0000"/>
                </a:solidFill>
                <a:latin typeface="楷体" panose="02010609060101010101" pitchFamily="49" charset="-122"/>
                <a:ea typeface="楷体" panose="02010609060101010101" pitchFamily="49" charset="-122"/>
              </a:rPr>
              <a:t>演出单位</a:t>
            </a:r>
            <a:r>
              <a:rPr lang="zh-CN" altLang="en-US" sz="2000" dirty="0">
                <a:latin typeface="楷体" panose="02010609060101010101" pitchFamily="49" charset="-122"/>
                <a:ea typeface="楷体" panose="02010609060101010101" pitchFamily="49" charset="-122"/>
              </a:rPr>
              <a:t>享有</a:t>
            </a: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职务表演的权利由演员享有的，演出单位可以在其</a:t>
            </a:r>
            <a:r>
              <a:rPr lang="zh-CN" altLang="en-US" sz="2000" dirty="0">
                <a:solidFill>
                  <a:srgbClr val="FF0000"/>
                </a:solidFill>
                <a:latin typeface="楷体" panose="02010609060101010101" pitchFamily="49" charset="-122"/>
                <a:ea typeface="楷体" panose="02010609060101010101" pitchFamily="49" charset="-122"/>
              </a:rPr>
              <a:t>业务范围</a:t>
            </a:r>
            <a:r>
              <a:rPr lang="zh-CN" altLang="en-US" sz="2000" dirty="0">
                <a:latin typeface="楷体" panose="02010609060101010101" pitchFamily="49" charset="-122"/>
                <a:ea typeface="楷体" panose="02010609060101010101" pitchFamily="49" charset="-122"/>
              </a:rPr>
              <a:t>内免费使用该表演</a:t>
            </a:r>
            <a:endParaRPr lang="zh-CN" altLang="en-US" sz="2000" dirty="0">
              <a:latin typeface="楷体" panose="02010609060101010101" pitchFamily="49" charset="-122"/>
              <a:ea typeface="楷体" panose="02010609060101010101" pitchFamily="49" charset="-122"/>
            </a:endParaRPr>
          </a:p>
        </p:txBody>
      </p:sp>
      <p:pic>
        <p:nvPicPr>
          <p:cNvPr id="11" name="图片 10"/>
          <p:cNvPicPr>
            <a:picLocks noChangeAspect="1"/>
          </p:cNvPicPr>
          <p:nvPr/>
        </p:nvPicPr>
        <p:blipFill>
          <a:blip r:embed="rId1"/>
          <a:stretch>
            <a:fillRect/>
          </a:stretch>
        </p:blipFill>
        <p:spPr>
          <a:xfrm>
            <a:off x="0" y="2032"/>
            <a:ext cx="9144000" cy="1103376"/>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3" name="Text Box 4"/>
          <p:cNvSpPr txBox="1">
            <a:spLocks noChangeArrowheads="1"/>
          </p:cNvSpPr>
          <p:nvPr/>
        </p:nvSpPr>
        <p:spPr bwMode="auto">
          <a:xfrm>
            <a:off x="1475105" y="1171575"/>
            <a:ext cx="635381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二、表演者权的主体与归属</a:t>
            </a:r>
            <a:endParaRPr lang="zh-CN" altLang="en-US" sz="2800" b="1" dirty="0">
              <a:ea typeface="黑体" panose="02010609060101010101" pitchFamily="49" charset="-122"/>
            </a:endParaRPr>
          </a:p>
        </p:txBody>
      </p:sp>
      <p:sp>
        <p:nvSpPr>
          <p:cNvPr id="28" name="圆角矩形 6146"/>
          <p:cNvSpPr/>
          <p:nvPr/>
        </p:nvSpPr>
        <p:spPr>
          <a:xfrm>
            <a:off x="517764" y="1940432"/>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归属</a:t>
            </a:r>
            <a:endParaRPr lang="zh-CN" altLang="en-US" sz="2400" dirty="0">
              <a:solidFill>
                <a:schemeClr val="bg1"/>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par>
    </p:tnLst>
    <p:bldLst>
      <p:bldP spid="9" grpId="0" animBg="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左大括号 12290"/>
          <p:cNvSpPr/>
          <p:nvPr/>
        </p:nvSpPr>
        <p:spPr>
          <a:xfrm>
            <a:off x="965281" y="2566288"/>
            <a:ext cx="133588" cy="1243711"/>
          </a:xfrm>
          <a:prstGeom prst="leftBrace">
            <a:avLst>
              <a:gd name="adj1" fmla="val 82758"/>
              <a:gd name="adj2" fmla="val 50000"/>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12292" name="文本框 12291"/>
          <p:cNvSpPr txBox="1"/>
          <p:nvPr/>
        </p:nvSpPr>
        <p:spPr>
          <a:xfrm>
            <a:off x="1125538" y="2313623"/>
            <a:ext cx="2339102" cy="769441"/>
          </a:xfrm>
          <a:prstGeom prst="rect">
            <a:avLst/>
          </a:prstGeom>
          <a:noFill/>
          <a:ln w="9525">
            <a:noFill/>
          </a:ln>
        </p:spPr>
        <p:txBody>
          <a:bodyPr wrap="none" anchor="t">
            <a:spAutoFit/>
          </a:bodyPr>
          <a:lstStyle/>
          <a:p>
            <a:r>
              <a:rPr lang="zh-CN" altLang="en-US" sz="2400" b="1" dirty="0">
                <a:latin typeface="Arial" panose="020B0604020202020204" pitchFamily="34" charset="0"/>
              </a:rPr>
              <a:t>表演者精神权利</a:t>
            </a:r>
            <a:endParaRPr lang="zh-CN" altLang="en-US" sz="2400" b="1" dirty="0">
              <a:latin typeface="Arial" panose="020B0604020202020204" pitchFamily="34" charset="0"/>
            </a:endParaRPr>
          </a:p>
          <a:p>
            <a:r>
              <a:rPr lang="zh-CN" altLang="en-US" sz="2000" dirty="0">
                <a:latin typeface="华文楷体" panose="02010600040101010101" pitchFamily="2" charset="-122"/>
                <a:ea typeface="华文楷体" panose="02010600040101010101" pitchFamily="2" charset="-122"/>
              </a:rPr>
              <a:t>（永久保护）</a:t>
            </a:r>
            <a:endParaRPr lang="zh-CN" altLang="en-US" sz="2000" dirty="0">
              <a:latin typeface="华文楷体" panose="02010600040101010101" pitchFamily="2" charset="-122"/>
              <a:ea typeface="华文楷体" panose="02010600040101010101" pitchFamily="2" charset="-122"/>
            </a:endParaRPr>
          </a:p>
        </p:txBody>
      </p:sp>
      <p:sp>
        <p:nvSpPr>
          <p:cNvPr id="12293" name="文本框 12292"/>
          <p:cNvSpPr txBox="1"/>
          <p:nvPr/>
        </p:nvSpPr>
        <p:spPr>
          <a:xfrm>
            <a:off x="1119188" y="3518535"/>
            <a:ext cx="2590800" cy="1384995"/>
          </a:xfrm>
          <a:prstGeom prst="rect">
            <a:avLst/>
          </a:prstGeom>
          <a:noFill/>
          <a:ln w="9525">
            <a:noFill/>
          </a:ln>
        </p:spPr>
        <p:txBody>
          <a:bodyPr wrap="square">
            <a:spAutoFit/>
          </a:bodyPr>
          <a:lstStyle/>
          <a:p>
            <a:r>
              <a:rPr lang="zh-CN" altLang="en-US" sz="2400" b="1" dirty="0">
                <a:latin typeface="Arial" panose="020B0604020202020204" pitchFamily="34" charset="0"/>
              </a:rPr>
              <a:t>表演者财产权</a:t>
            </a:r>
            <a:endParaRPr lang="zh-CN" altLang="en-US" sz="2400" b="1" dirty="0">
              <a:latin typeface="Arial" panose="020B0604020202020204" pitchFamily="34" charset="0"/>
            </a:endParaRPr>
          </a:p>
          <a:p>
            <a:r>
              <a:rPr lang="zh-CN" altLang="en-US" sz="2000" dirty="0">
                <a:latin typeface="华文楷体" panose="02010600040101010101" pitchFamily="2" charset="-122"/>
                <a:ea typeface="华文楷体" panose="02010600040101010101" pitchFamily="2" charset="-122"/>
              </a:rPr>
              <a:t>（保护期为50年，截止于该表演发生后第</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年的12月31日）</a:t>
            </a:r>
            <a:endParaRPr lang="zh-CN" altLang="en-US" sz="2000" dirty="0">
              <a:latin typeface="华文楷体" panose="02010600040101010101" pitchFamily="2" charset="-122"/>
              <a:ea typeface="华文楷体" panose="02010600040101010101" pitchFamily="2" charset="-122"/>
            </a:endParaRPr>
          </a:p>
        </p:txBody>
      </p:sp>
      <p:sp>
        <p:nvSpPr>
          <p:cNvPr id="12294" name="左大括号 12293"/>
          <p:cNvSpPr/>
          <p:nvPr/>
        </p:nvSpPr>
        <p:spPr>
          <a:xfrm>
            <a:off x="3783013" y="2221548"/>
            <a:ext cx="128587" cy="785812"/>
          </a:xfrm>
          <a:prstGeom prst="leftBrace">
            <a:avLst>
              <a:gd name="adj1" fmla="val 84210"/>
              <a:gd name="adj2" fmla="val 50000"/>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12295" name="文本框 12294"/>
          <p:cNvSpPr txBox="1"/>
          <p:nvPr/>
        </p:nvSpPr>
        <p:spPr>
          <a:xfrm>
            <a:off x="4070350" y="2096770"/>
            <a:ext cx="4382771" cy="400110"/>
          </a:xfrm>
          <a:prstGeom prst="rect">
            <a:avLst/>
          </a:prstGeom>
          <a:noFill/>
          <a:ln w="9525">
            <a:noFill/>
          </a:ln>
        </p:spPr>
        <p:txBody>
          <a:bodyPr wrap="square" anchor="t">
            <a:spAutoFit/>
          </a:bodyPr>
          <a:lstStyle/>
          <a:p>
            <a:r>
              <a:rPr lang="zh-CN" altLang="en-US" sz="2000" dirty="0">
                <a:latin typeface="华文楷体" panose="02010600040101010101" pitchFamily="2" charset="-122"/>
                <a:ea typeface="华文楷体" panose="02010600040101010101" pitchFamily="2" charset="-122"/>
              </a:rPr>
              <a:t>1、表明表演者身份：表演者的署名权</a:t>
            </a:r>
            <a:endParaRPr lang="zh-CN" altLang="en-US" sz="2000" dirty="0">
              <a:latin typeface="华文楷体" panose="02010600040101010101" pitchFamily="2" charset="-122"/>
              <a:ea typeface="华文楷体" panose="02010600040101010101" pitchFamily="2" charset="-122"/>
            </a:endParaRPr>
          </a:p>
        </p:txBody>
      </p:sp>
      <p:sp>
        <p:nvSpPr>
          <p:cNvPr id="12296" name="文本框 12295"/>
          <p:cNvSpPr txBox="1"/>
          <p:nvPr/>
        </p:nvSpPr>
        <p:spPr>
          <a:xfrm>
            <a:off x="4090988" y="2810510"/>
            <a:ext cx="3126177" cy="400110"/>
          </a:xfrm>
          <a:prstGeom prst="rect">
            <a:avLst/>
          </a:prstGeom>
          <a:noFill/>
          <a:ln w="9525">
            <a:noFill/>
          </a:ln>
        </p:spPr>
        <p:txBody>
          <a:bodyPr wrap="none" anchor="t">
            <a:spAutoFit/>
          </a:bodyPr>
          <a:lstStyle/>
          <a:p>
            <a:r>
              <a:rPr lang="zh-CN" altLang="en-US" sz="2000" dirty="0">
                <a:latin typeface="华文楷体" panose="02010600040101010101" pitchFamily="2" charset="-122"/>
                <a:ea typeface="华文楷体" panose="02010600040101010101" pitchFamily="2" charset="-122"/>
              </a:rPr>
              <a:t>2、保护表演形象不受歪曲</a:t>
            </a:r>
            <a:endParaRPr lang="zh-CN" altLang="en-US" sz="20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1"/>
          <a:stretch>
            <a:fillRect/>
          </a:stretch>
        </p:blipFill>
        <p:spPr>
          <a:xfrm>
            <a:off x="3781108" y="3535997"/>
            <a:ext cx="4762500" cy="3105150"/>
          </a:xfrm>
          <a:prstGeom prst="rect">
            <a:avLst/>
          </a:prstGeom>
        </p:spPr>
      </p:pic>
      <p:pic>
        <p:nvPicPr>
          <p:cNvPr id="11" name="图片 10"/>
          <p:cNvPicPr>
            <a:picLocks noChangeAspect="1"/>
          </p:cNvPicPr>
          <p:nvPr/>
        </p:nvPicPr>
        <p:blipFill>
          <a:blip r:embed="rId2"/>
          <a:stretch>
            <a:fillRect/>
          </a:stretch>
        </p:blipFill>
        <p:spPr>
          <a:xfrm>
            <a:off x="0" y="2032"/>
            <a:ext cx="9144000" cy="1103376"/>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3" name="Text Box 4"/>
          <p:cNvSpPr txBox="1">
            <a:spLocks noChangeArrowheads="1"/>
          </p:cNvSpPr>
          <p:nvPr/>
        </p:nvSpPr>
        <p:spPr bwMode="auto">
          <a:xfrm>
            <a:off x="2726376" y="1252835"/>
            <a:ext cx="34004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三、表演者权的内容</a:t>
            </a:r>
            <a:endParaRPr lang="zh-CN" altLang="en-US" sz="2800" b="1" dirty="0">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rot="18641416">
            <a:off x="4665737" y="3410017"/>
            <a:ext cx="838526" cy="868713"/>
          </a:xfrm>
          <a:prstGeom prst="rect">
            <a:avLst/>
          </a:prstGeom>
        </p:spPr>
      </p:pic>
      <p:sp>
        <p:nvSpPr>
          <p:cNvPr id="13315" name="文本占位符 13314"/>
          <p:cNvSpPr>
            <a:spLocks noGrp="1"/>
          </p:cNvSpPr>
          <p:nvPr>
            <p:ph type="body" idx="1"/>
          </p:nvPr>
        </p:nvSpPr>
        <p:spPr>
          <a:xfrm>
            <a:off x="430530" y="2116455"/>
            <a:ext cx="4549775" cy="4244975"/>
          </a:xfrm>
        </p:spPr>
        <p:txBody>
          <a:bodyPr>
            <a:normAutofit lnSpcReduction="20000"/>
          </a:bodyPr>
          <a:lstStyle/>
          <a:p>
            <a:pPr>
              <a:lnSpc>
                <a:spcPct val="150000"/>
              </a:lnSpc>
              <a:buFont typeface="Wingdings" panose="05000000000000000000" charset="0"/>
              <a:buChar char="Ø"/>
            </a:pPr>
            <a:r>
              <a:rPr lang="zh-CN" altLang="en-US" sz="2200" dirty="0">
                <a:latin typeface="华文楷体" panose="02010600040101010101" pitchFamily="2" charset="-122"/>
                <a:ea typeface="华文楷体" panose="02010600040101010101" pitchFamily="2" charset="-122"/>
              </a:rPr>
              <a:t>1、现场表演权：许可他人</a:t>
            </a:r>
            <a:r>
              <a:rPr lang="zh-CN" altLang="en-US" sz="2200" dirty="0">
                <a:solidFill>
                  <a:srgbClr val="FF0000"/>
                </a:solidFill>
                <a:latin typeface="华文楷体" panose="02010600040101010101" pitchFamily="2" charset="-122"/>
                <a:ea typeface="华文楷体" panose="02010600040101010101" pitchFamily="2" charset="-122"/>
              </a:rPr>
              <a:t>从现场直播和公开传送其现场表演</a:t>
            </a:r>
            <a:r>
              <a:rPr lang="zh-CN" altLang="en-US" sz="2200" dirty="0">
                <a:latin typeface="华文楷体" panose="02010600040101010101" pitchFamily="2" charset="-122"/>
                <a:ea typeface="华文楷体" panose="02010600040101010101" pitchFamily="2" charset="-122"/>
              </a:rPr>
              <a:t>并获得报酬：</a:t>
            </a:r>
            <a:endParaRPr lang="zh-CN" altLang="en-US" sz="2200" dirty="0">
              <a:latin typeface="华文楷体" panose="02010600040101010101" pitchFamily="2" charset="-122"/>
              <a:ea typeface="华文楷体" panose="02010600040101010101" pitchFamily="2" charset="-122"/>
            </a:endParaRPr>
          </a:p>
          <a:p>
            <a:pPr marL="590550" fontAlgn="auto">
              <a:lnSpc>
                <a:spcPct val="150000"/>
              </a:lnSpc>
              <a:buFont typeface="Wingdings" panose="05000000000000000000" charset="0"/>
              <a:buChar char="p"/>
            </a:pPr>
            <a:r>
              <a:rPr lang="zh-CN" altLang="en-US" sz="2200" dirty="0">
                <a:latin typeface="华文楷体" panose="02010600040101010101" pitchFamily="2" charset="-122"/>
                <a:ea typeface="华文楷体" panose="02010600040101010101" pitchFamily="2" charset="-122"/>
              </a:rPr>
              <a:t>现场直播：</a:t>
            </a:r>
            <a:endParaRPr lang="zh-CN" altLang="en-US" sz="2200" dirty="0">
              <a:latin typeface="华文楷体" panose="02010600040101010101" pitchFamily="2" charset="-122"/>
              <a:ea typeface="华文楷体" panose="02010600040101010101" pitchFamily="2" charset="-122"/>
            </a:endParaRPr>
          </a:p>
          <a:p>
            <a:pPr marL="590550" fontAlgn="auto">
              <a:lnSpc>
                <a:spcPct val="150000"/>
              </a:lnSpc>
              <a:buFont typeface="Wingdings" panose="05000000000000000000" charset="0"/>
              <a:buChar char="p"/>
            </a:pPr>
            <a:r>
              <a:rPr lang="zh-CN" altLang="en-US" sz="2200" dirty="0">
                <a:latin typeface="华文楷体" panose="02010600040101010101" pitchFamily="2" charset="-122"/>
                <a:ea typeface="华文楷体" panose="02010600040101010101" pitchFamily="2" charset="-122"/>
              </a:rPr>
              <a:t>公开传送现场表演：在现场表演的同时，将该表演通过广播以外的任何方式传播出去，</a:t>
            </a:r>
            <a:r>
              <a:rPr lang="zh-CN" altLang="en-US" sz="2200" dirty="0">
                <a:solidFill>
                  <a:srgbClr val="FF0000"/>
                </a:solidFill>
                <a:latin typeface="华文楷体" panose="02010600040101010101" pitchFamily="2" charset="-122"/>
                <a:ea typeface="华文楷体" panose="02010600040101010101" pitchFamily="2" charset="-122"/>
              </a:rPr>
              <a:t>不包括机械表演权</a:t>
            </a:r>
            <a:endParaRPr lang="zh-CN" altLang="en-US" sz="2200" dirty="0">
              <a:latin typeface="华文楷体" panose="02010600040101010101" pitchFamily="2" charset="-122"/>
              <a:ea typeface="华文楷体" panose="02010600040101010101" pitchFamily="2" charset="-122"/>
            </a:endParaRPr>
          </a:p>
        </p:txBody>
      </p:sp>
      <p:sp>
        <p:nvSpPr>
          <p:cNvPr id="13317" name="文本框 13316"/>
          <p:cNvSpPr txBox="1"/>
          <p:nvPr/>
        </p:nvSpPr>
        <p:spPr>
          <a:xfrm>
            <a:off x="430530" y="1402715"/>
            <a:ext cx="2862580" cy="460375"/>
          </a:xfrm>
          <a:prstGeom prst="rect">
            <a:avLst/>
          </a:prstGeom>
          <a:noFill/>
          <a:ln w="9525">
            <a:noFill/>
          </a:ln>
        </p:spPr>
        <p:txBody>
          <a:bodyPr wrap="square" anchor="t">
            <a:spAutoFit/>
          </a:bodyPr>
          <a:lstStyle/>
          <a:p>
            <a:r>
              <a:rPr lang="zh-CN" altLang="en-US" sz="2400" dirty="0">
                <a:latin typeface="黑体" panose="02010609060101010101" pitchFamily="49" charset="-122"/>
                <a:ea typeface="黑体" panose="02010609060101010101" pitchFamily="49" charset="-122"/>
              </a:rPr>
              <a:t>表演者财产权</a:t>
            </a:r>
            <a:endParaRPr lang="zh-CN" altLang="en-US" sz="2400"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a:stretch>
            <a:fillRect/>
          </a:stretch>
        </p:blipFill>
        <p:spPr>
          <a:xfrm>
            <a:off x="0" y="2032"/>
            <a:ext cx="9144000" cy="110337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5" name="图片 4" descr="图片包含 室内&#10;&#10;已生成极高可信度的说明"/>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3505" y="1578599"/>
            <a:ext cx="3220720" cy="2415540"/>
          </a:xfrm>
          <a:prstGeom prst="rect">
            <a:avLst/>
          </a:prstGeom>
        </p:spPr>
      </p:pic>
      <p:pic>
        <p:nvPicPr>
          <p:cNvPr id="6" name="图片 5"/>
          <p:cNvPicPr>
            <a:picLocks noChangeAspect="1"/>
          </p:cNvPicPr>
          <p:nvPr/>
        </p:nvPicPr>
        <p:blipFill>
          <a:blip r:embed="rId5"/>
          <a:stretch>
            <a:fillRect/>
          </a:stretch>
        </p:blipFill>
        <p:spPr>
          <a:xfrm>
            <a:off x="6453300" y="4648982"/>
            <a:ext cx="2121740" cy="1414493"/>
          </a:xfrm>
          <a:prstGeom prst="rect">
            <a:avLst/>
          </a:prstGeom>
        </p:spPr>
      </p:pic>
      <p:sp>
        <p:nvSpPr>
          <p:cNvPr id="11" name="任意多边形: 形状 10"/>
          <p:cNvSpPr/>
          <p:nvPr/>
        </p:nvSpPr>
        <p:spPr>
          <a:xfrm>
            <a:off x="4881880" y="3993515"/>
            <a:ext cx="1579880" cy="1198245"/>
          </a:xfrm>
          <a:custGeom>
            <a:avLst/>
            <a:gdLst>
              <a:gd name="connsiteX0" fmla="*/ 71120 w 1788160"/>
              <a:gd name="connsiteY0" fmla="*/ 0 h 975360"/>
              <a:gd name="connsiteX1" fmla="*/ 50800 w 1788160"/>
              <a:gd name="connsiteY1" fmla="*/ 71120 h 975360"/>
              <a:gd name="connsiteX2" fmla="*/ 40640 w 1788160"/>
              <a:gd name="connsiteY2" fmla="*/ 101600 h 975360"/>
              <a:gd name="connsiteX3" fmla="*/ 30480 w 1788160"/>
              <a:gd name="connsiteY3" fmla="*/ 152400 h 975360"/>
              <a:gd name="connsiteX4" fmla="*/ 20320 w 1788160"/>
              <a:gd name="connsiteY4" fmla="*/ 193040 h 975360"/>
              <a:gd name="connsiteX5" fmla="*/ 0 w 1788160"/>
              <a:gd name="connsiteY5" fmla="*/ 274320 h 975360"/>
              <a:gd name="connsiteX6" fmla="*/ 10160 w 1788160"/>
              <a:gd name="connsiteY6" fmla="*/ 619760 h 975360"/>
              <a:gd name="connsiteX7" fmla="*/ 30480 w 1788160"/>
              <a:gd name="connsiteY7" fmla="*/ 660400 h 975360"/>
              <a:gd name="connsiteX8" fmla="*/ 50800 w 1788160"/>
              <a:gd name="connsiteY8" fmla="*/ 721360 h 975360"/>
              <a:gd name="connsiteX9" fmla="*/ 132080 w 1788160"/>
              <a:gd name="connsiteY9" fmla="*/ 792480 h 975360"/>
              <a:gd name="connsiteX10" fmla="*/ 162560 w 1788160"/>
              <a:gd name="connsiteY10" fmla="*/ 822960 h 975360"/>
              <a:gd name="connsiteX11" fmla="*/ 182880 w 1788160"/>
              <a:gd name="connsiteY11" fmla="*/ 863600 h 975360"/>
              <a:gd name="connsiteX12" fmla="*/ 294640 w 1788160"/>
              <a:gd name="connsiteY12" fmla="*/ 924560 h 975360"/>
              <a:gd name="connsiteX13" fmla="*/ 406400 w 1788160"/>
              <a:gd name="connsiteY13" fmla="*/ 955040 h 975360"/>
              <a:gd name="connsiteX14" fmla="*/ 518160 w 1788160"/>
              <a:gd name="connsiteY14" fmla="*/ 975360 h 975360"/>
              <a:gd name="connsiteX15" fmla="*/ 944880 w 1788160"/>
              <a:gd name="connsiteY15" fmla="*/ 965200 h 975360"/>
              <a:gd name="connsiteX16" fmla="*/ 1005840 w 1788160"/>
              <a:gd name="connsiteY16" fmla="*/ 955040 h 975360"/>
              <a:gd name="connsiteX17" fmla="*/ 1076960 w 1788160"/>
              <a:gd name="connsiteY17" fmla="*/ 944880 h 975360"/>
              <a:gd name="connsiteX18" fmla="*/ 1158240 w 1788160"/>
              <a:gd name="connsiteY18" fmla="*/ 924560 h 975360"/>
              <a:gd name="connsiteX19" fmla="*/ 1198880 w 1788160"/>
              <a:gd name="connsiteY19" fmla="*/ 914400 h 975360"/>
              <a:gd name="connsiteX20" fmla="*/ 1310640 w 1788160"/>
              <a:gd name="connsiteY20" fmla="*/ 894080 h 975360"/>
              <a:gd name="connsiteX21" fmla="*/ 1381760 w 1788160"/>
              <a:gd name="connsiteY21" fmla="*/ 863600 h 975360"/>
              <a:gd name="connsiteX22" fmla="*/ 1483360 w 1788160"/>
              <a:gd name="connsiteY22" fmla="*/ 843280 h 975360"/>
              <a:gd name="connsiteX23" fmla="*/ 1524000 w 1788160"/>
              <a:gd name="connsiteY23" fmla="*/ 822960 h 975360"/>
              <a:gd name="connsiteX24" fmla="*/ 1554480 w 1788160"/>
              <a:gd name="connsiteY24" fmla="*/ 812800 h 975360"/>
              <a:gd name="connsiteX25" fmla="*/ 1584960 w 1788160"/>
              <a:gd name="connsiteY25" fmla="*/ 782320 h 975360"/>
              <a:gd name="connsiteX26" fmla="*/ 1656080 w 1788160"/>
              <a:gd name="connsiteY26" fmla="*/ 741680 h 975360"/>
              <a:gd name="connsiteX27" fmla="*/ 1686560 w 1788160"/>
              <a:gd name="connsiteY27" fmla="*/ 711200 h 975360"/>
              <a:gd name="connsiteX28" fmla="*/ 1747520 w 1788160"/>
              <a:gd name="connsiteY28" fmla="*/ 670560 h 975360"/>
              <a:gd name="connsiteX29" fmla="*/ 1788160 w 1788160"/>
              <a:gd name="connsiteY29" fmla="*/ 62992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8160" h="975360">
                <a:moveTo>
                  <a:pt x="71120" y="0"/>
                </a:moveTo>
                <a:cubicBezTo>
                  <a:pt x="64347" y="23707"/>
                  <a:pt x="57885" y="47505"/>
                  <a:pt x="50800" y="71120"/>
                </a:cubicBezTo>
                <a:cubicBezTo>
                  <a:pt x="47723" y="81378"/>
                  <a:pt x="43237" y="91210"/>
                  <a:pt x="40640" y="101600"/>
                </a:cubicBezTo>
                <a:cubicBezTo>
                  <a:pt x="36452" y="118353"/>
                  <a:pt x="34226" y="135543"/>
                  <a:pt x="30480" y="152400"/>
                </a:cubicBezTo>
                <a:cubicBezTo>
                  <a:pt x="27451" y="166031"/>
                  <a:pt x="23349" y="179409"/>
                  <a:pt x="20320" y="193040"/>
                </a:cubicBezTo>
                <a:cubicBezTo>
                  <a:pt x="3973" y="266602"/>
                  <a:pt x="18155" y="219854"/>
                  <a:pt x="0" y="274320"/>
                </a:cubicBezTo>
                <a:cubicBezTo>
                  <a:pt x="3387" y="389467"/>
                  <a:pt x="1094" y="504921"/>
                  <a:pt x="10160" y="619760"/>
                </a:cubicBezTo>
                <a:cubicBezTo>
                  <a:pt x="11352" y="634859"/>
                  <a:pt x="24855" y="646338"/>
                  <a:pt x="30480" y="660400"/>
                </a:cubicBezTo>
                <a:cubicBezTo>
                  <a:pt x="38435" y="680287"/>
                  <a:pt x="35654" y="706214"/>
                  <a:pt x="50800" y="721360"/>
                </a:cubicBezTo>
                <a:cubicBezTo>
                  <a:pt x="150903" y="821463"/>
                  <a:pt x="34139" y="708531"/>
                  <a:pt x="132080" y="792480"/>
                </a:cubicBezTo>
                <a:cubicBezTo>
                  <a:pt x="142989" y="801831"/>
                  <a:pt x="154209" y="811268"/>
                  <a:pt x="162560" y="822960"/>
                </a:cubicBezTo>
                <a:cubicBezTo>
                  <a:pt x="171363" y="835285"/>
                  <a:pt x="172170" y="852890"/>
                  <a:pt x="182880" y="863600"/>
                </a:cubicBezTo>
                <a:cubicBezTo>
                  <a:pt x="214474" y="895194"/>
                  <a:pt x="254428" y="909480"/>
                  <a:pt x="294640" y="924560"/>
                </a:cubicBezTo>
                <a:cubicBezTo>
                  <a:pt x="328005" y="937072"/>
                  <a:pt x="376295" y="949019"/>
                  <a:pt x="406400" y="955040"/>
                </a:cubicBezTo>
                <a:cubicBezTo>
                  <a:pt x="477400" y="969240"/>
                  <a:pt x="440166" y="962361"/>
                  <a:pt x="518160" y="975360"/>
                </a:cubicBezTo>
                <a:lnTo>
                  <a:pt x="944880" y="965200"/>
                </a:lnTo>
                <a:cubicBezTo>
                  <a:pt x="965462" y="964342"/>
                  <a:pt x="985479" y="958172"/>
                  <a:pt x="1005840" y="955040"/>
                </a:cubicBezTo>
                <a:cubicBezTo>
                  <a:pt x="1029509" y="951399"/>
                  <a:pt x="1053478" y="949576"/>
                  <a:pt x="1076960" y="944880"/>
                </a:cubicBezTo>
                <a:cubicBezTo>
                  <a:pt x="1104345" y="939403"/>
                  <a:pt x="1131147" y="931333"/>
                  <a:pt x="1158240" y="924560"/>
                </a:cubicBezTo>
                <a:cubicBezTo>
                  <a:pt x="1171787" y="921173"/>
                  <a:pt x="1185142" y="916898"/>
                  <a:pt x="1198880" y="914400"/>
                </a:cubicBezTo>
                <a:lnTo>
                  <a:pt x="1310640" y="894080"/>
                </a:lnTo>
                <a:cubicBezTo>
                  <a:pt x="1334347" y="883920"/>
                  <a:pt x="1357521" y="872414"/>
                  <a:pt x="1381760" y="863600"/>
                </a:cubicBezTo>
                <a:cubicBezTo>
                  <a:pt x="1407409" y="854273"/>
                  <a:pt x="1460226" y="847136"/>
                  <a:pt x="1483360" y="843280"/>
                </a:cubicBezTo>
                <a:cubicBezTo>
                  <a:pt x="1496907" y="836507"/>
                  <a:pt x="1510079" y="828926"/>
                  <a:pt x="1524000" y="822960"/>
                </a:cubicBezTo>
                <a:cubicBezTo>
                  <a:pt x="1533844" y="818741"/>
                  <a:pt x="1545569" y="818741"/>
                  <a:pt x="1554480" y="812800"/>
                </a:cubicBezTo>
                <a:cubicBezTo>
                  <a:pt x="1566435" y="804830"/>
                  <a:pt x="1573922" y="791518"/>
                  <a:pt x="1584960" y="782320"/>
                </a:cubicBezTo>
                <a:cubicBezTo>
                  <a:pt x="1642554" y="734325"/>
                  <a:pt x="1586518" y="791367"/>
                  <a:pt x="1656080" y="741680"/>
                </a:cubicBezTo>
                <a:cubicBezTo>
                  <a:pt x="1667772" y="733329"/>
                  <a:pt x="1675218" y="720021"/>
                  <a:pt x="1686560" y="711200"/>
                </a:cubicBezTo>
                <a:cubicBezTo>
                  <a:pt x="1705837" y="696207"/>
                  <a:pt x="1730251" y="687829"/>
                  <a:pt x="1747520" y="670560"/>
                </a:cubicBezTo>
                <a:lnTo>
                  <a:pt x="1788160" y="62992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3315">
                                            <p:txEl>
                                              <p:pRg st="0" end="0"/>
                                            </p:txEl>
                                          </p:spTgt>
                                        </p:tgtEl>
                                        <p:attrNameLst>
                                          <p:attrName>style.visibility</p:attrName>
                                        </p:attrNameLst>
                                      </p:cBhvr>
                                      <p:to>
                                        <p:strVal val="visible"/>
                                      </p:to>
                                    </p:set>
                                    <p:animEffect transition="in" filter="wheel(1)">
                                      <p:cBhvr>
                                        <p:cTn id="25" dur="2000"/>
                                        <p:tgtEl>
                                          <p:spTgt spid="1331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3315">
                                            <p:txEl>
                                              <p:pRg st="1" end="1"/>
                                            </p:txEl>
                                          </p:spTgt>
                                        </p:tgtEl>
                                        <p:attrNameLst>
                                          <p:attrName>style.visibility</p:attrName>
                                        </p:attrNameLst>
                                      </p:cBhvr>
                                      <p:to>
                                        <p:strVal val="visible"/>
                                      </p:to>
                                    </p:set>
                                    <p:animEffect transition="in" filter="wheel(1)">
                                      <p:cBhvr>
                                        <p:cTn id="30" dur="2000"/>
                                        <p:tgtEl>
                                          <p:spTgt spid="1331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13315">
                                            <p:txEl>
                                              <p:pRg st="2" end="2"/>
                                            </p:txEl>
                                          </p:spTgt>
                                        </p:tgtEl>
                                        <p:attrNameLst>
                                          <p:attrName>style.visibility</p:attrName>
                                        </p:attrNameLst>
                                      </p:cBhvr>
                                      <p:to>
                                        <p:strVal val="visible"/>
                                      </p:to>
                                    </p:set>
                                    <p:animEffect transition="in" filter="wheel(1)">
                                      <p:cBhvr>
                                        <p:cTn id="35" dur="20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占位符 14338"/>
          <p:cNvSpPr>
            <a:spLocks noGrp="1"/>
          </p:cNvSpPr>
          <p:nvPr>
            <p:ph type="body" idx="1"/>
          </p:nvPr>
        </p:nvSpPr>
        <p:spPr>
          <a:xfrm>
            <a:off x="598170" y="1273175"/>
            <a:ext cx="8464550" cy="1614805"/>
          </a:xfrm>
        </p:spPr>
        <p:txBody>
          <a:bodyPr>
            <a:noAutofit/>
          </a:bodyPr>
          <a:lstStyle/>
          <a:p>
            <a:pPr>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2、首次录制：许可他人录音录像并获得报酬</a:t>
            </a:r>
            <a:endParaRPr lang="en-US" altLang="zh-CN" sz="2000" dirty="0">
              <a:latin typeface="华文楷体" panose="02010600040101010101" pitchFamily="2" charset="-122"/>
              <a:ea typeface="华文楷体" panose="02010600040101010101" pitchFamily="2" charset="-122"/>
            </a:endParaRPr>
          </a:p>
          <a:p>
            <a:pPr>
              <a:lnSpc>
                <a:spcPct val="150000"/>
              </a:lnSpc>
              <a:buFont typeface="Wingdings" panose="05000000000000000000" charset="0"/>
              <a:buChar char="Ø"/>
            </a:pPr>
            <a:r>
              <a:rPr lang="en-US" altLang="zh-CN" sz="2000" dirty="0">
                <a:latin typeface="华文楷体" panose="02010600040101010101" pitchFamily="2" charset="-122"/>
                <a:ea typeface="华文楷体" panose="02010600040101010101" pitchFamily="2" charset="-122"/>
              </a:rPr>
              <a:t>3</a:t>
            </a:r>
            <a:r>
              <a:rPr lang="zh-CN" altLang="en-US" sz="2000" dirty="0">
                <a:latin typeface="华文楷体" panose="02010600040101010101" pitchFamily="2" charset="-122"/>
                <a:ea typeface="华文楷体" panose="02010600040101010101" pitchFamily="2" charset="-122"/>
              </a:rPr>
              <a:t>、复制发行出租：许可他人复制、发行、出租录有其表演的录音录像制品并获得报酬</a:t>
            </a:r>
            <a:endParaRPr lang="zh-CN" altLang="en-US" sz="20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0" name="文本占位符 14338"/>
          <p:cNvSpPr txBox="1"/>
          <p:nvPr/>
        </p:nvSpPr>
        <p:spPr>
          <a:xfrm>
            <a:off x="598170" y="2887345"/>
            <a:ext cx="3638550" cy="16084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800" dirty="0">
                <a:solidFill>
                  <a:srgbClr val="FF0000"/>
                </a:solidFill>
                <a:latin typeface="华文楷体" panose="02010600040101010101" pitchFamily="2" charset="-122"/>
                <a:ea typeface="华文楷体" panose="02010600040101010101" pitchFamily="2" charset="-122"/>
              </a:rPr>
              <a:t>价值：</a:t>
            </a:r>
            <a:endParaRPr lang="en-US" altLang="zh-CN" sz="1800" dirty="0">
              <a:solidFill>
                <a:srgbClr val="FF0000"/>
              </a:solidFill>
              <a:latin typeface="华文楷体" panose="02010600040101010101" pitchFamily="2" charset="-122"/>
              <a:ea typeface="华文楷体" panose="02010600040101010101" pitchFamily="2" charset="-122"/>
            </a:endParaRPr>
          </a:p>
          <a:p>
            <a:pPr>
              <a:lnSpc>
                <a:spcPct val="125000"/>
              </a:lnSpc>
            </a:pPr>
            <a:r>
              <a:rPr lang="zh-CN" altLang="en-US" sz="1800" dirty="0">
                <a:solidFill>
                  <a:srgbClr val="FF0000"/>
                </a:solidFill>
                <a:latin typeface="华文楷体" panose="02010600040101010101" pitchFamily="2" charset="-122"/>
                <a:ea typeface="华文楷体" panose="02010600040101010101" pitchFamily="2" charset="-122"/>
              </a:rPr>
              <a:t>从录制品的传播中获益</a:t>
            </a:r>
            <a:endParaRPr lang="en-US" altLang="zh-CN" sz="1800" dirty="0">
              <a:solidFill>
                <a:srgbClr val="FF0000"/>
              </a:solidFill>
              <a:latin typeface="华文楷体" panose="02010600040101010101" pitchFamily="2" charset="-122"/>
              <a:ea typeface="华文楷体" panose="02010600040101010101" pitchFamily="2" charset="-122"/>
            </a:endParaRPr>
          </a:p>
          <a:p>
            <a:pPr>
              <a:lnSpc>
                <a:spcPct val="125000"/>
              </a:lnSpc>
            </a:pPr>
            <a:r>
              <a:rPr lang="zh-CN" altLang="en-US" sz="1800" dirty="0">
                <a:solidFill>
                  <a:srgbClr val="FF0000"/>
                </a:solidFill>
                <a:latin typeface="华文楷体" panose="02010600040101010101" pitchFamily="2" charset="-122"/>
                <a:ea typeface="华文楷体" panose="02010600040101010101" pitchFamily="2" charset="-122"/>
              </a:rPr>
              <a:t>控制表演的质量</a:t>
            </a:r>
            <a:endParaRPr lang="zh-CN" altLang="en-US" sz="1800" dirty="0">
              <a:solidFill>
                <a:srgbClr val="FF0000"/>
              </a:solidFill>
              <a:latin typeface="华文楷体" panose="02010600040101010101" pitchFamily="2" charset="-122"/>
              <a:ea typeface="华文楷体" panose="02010600040101010101" pitchFamily="2" charset="-122"/>
            </a:endParaRPr>
          </a:p>
        </p:txBody>
      </p:sp>
      <p:pic>
        <p:nvPicPr>
          <p:cNvPr id="12" name="图片 11" descr="图片包含 照相机&#10;&#10;已生成高可信度的说明"/>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52" y="4334395"/>
            <a:ext cx="4826248" cy="1962251"/>
          </a:xfrm>
          <a:prstGeom prst="rect">
            <a:avLst/>
          </a:prstGeom>
        </p:spPr>
      </p:pic>
      <p:pic>
        <p:nvPicPr>
          <p:cNvPr id="13" name="图片 12"/>
          <p:cNvPicPr>
            <a:picLocks noChangeAspect="1"/>
          </p:cNvPicPr>
          <p:nvPr/>
        </p:nvPicPr>
        <p:blipFill>
          <a:blip r:embed="rId4"/>
          <a:stretch>
            <a:fillRect/>
          </a:stretch>
        </p:blipFill>
        <p:spPr>
          <a:xfrm>
            <a:off x="4959666" y="2787650"/>
            <a:ext cx="3586164" cy="2607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占位符 15362"/>
          <p:cNvSpPr>
            <a:spLocks noGrp="1"/>
          </p:cNvSpPr>
          <p:nvPr>
            <p:ph type="body" idx="1"/>
          </p:nvPr>
        </p:nvSpPr>
        <p:spPr>
          <a:xfrm>
            <a:off x="514669" y="2067056"/>
            <a:ext cx="8090851" cy="647700"/>
          </a:xfrm>
          <a:ln w="12700">
            <a:solidFill>
              <a:schemeClr val="tx1"/>
            </a:solidFill>
          </a:ln>
        </p:spPr>
        <p:txBody>
          <a:bodyPr>
            <a:noAutofit/>
          </a:bodyPr>
          <a:lstStyle/>
          <a:p>
            <a:pPr>
              <a:lnSpc>
                <a:spcPct val="150000"/>
              </a:lnSpc>
            </a:pPr>
            <a:r>
              <a:rPr lang="zh-CN" altLang="en-US" sz="2200" dirty="0">
                <a:latin typeface="华文楷体" panose="02010600040101010101" pitchFamily="2" charset="-122"/>
                <a:ea typeface="华文楷体" panose="02010600040101010101" pitchFamily="2" charset="-122"/>
              </a:rPr>
              <a:t>制度目标：弥补表演者因录制品的发行而减少的表演机会损失。</a:t>
            </a:r>
            <a:endParaRPr lang="zh-CN" altLang="en-US" sz="22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AutoShape 15"/>
          <p:cNvSpPr>
            <a:spLocks noChangeArrowheads="1"/>
          </p:cNvSpPr>
          <p:nvPr/>
        </p:nvSpPr>
        <p:spPr bwMode="auto">
          <a:xfrm>
            <a:off x="392749" y="1262381"/>
            <a:ext cx="3732212"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思考：表演者的二次收费</a:t>
            </a:r>
            <a:endParaRPr lang="zh-CN" altLang="en-US" sz="2400" b="1" dirty="0">
              <a:solidFill>
                <a:schemeClr val="bg1"/>
              </a:solidFill>
              <a:ea typeface="黑体" panose="02010609060101010101" pitchFamily="49" charset="-122"/>
            </a:endParaRPr>
          </a:p>
        </p:txBody>
      </p:sp>
      <p:sp>
        <p:nvSpPr>
          <p:cNvPr id="11" name="AutoShape 10"/>
          <p:cNvSpPr>
            <a:spLocks noChangeArrowheads="1"/>
          </p:cNvSpPr>
          <p:nvPr/>
        </p:nvSpPr>
        <p:spPr bwMode="auto">
          <a:xfrm>
            <a:off x="1401380" y="3716229"/>
            <a:ext cx="2233613" cy="2809875"/>
          </a:xfrm>
          <a:prstGeom prst="roundRect">
            <a:avLst>
              <a:gd name="adj" fmla="val 10699"/>
            </a:avLst>
          </a:prstGeom>
          <a:gradFill rotWithShape="0">
            <a:gsLst>
              <a:gs pos="0">
                <a:srgbClr val="FFFFFF"/>
              </a:gs>
              <a:gs pos="100000">
                <a:srgbClr val="C0C0C0">
                  <a:alpha val="70000"/>
                </a:srgbClr>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C0C0C0"/>
            </a:extrusionClr>
            <a:contourClr>
              <a:srgbClr val="C0C0C0"/>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20000"/>
              </a:lnSpc>
              <a:buFont typeface="Times New Roman" panose="02020603050405020304" pitchFamily="18" charset="0"/>
              <a:buNone/>
            </a:pPr>
            <a:r>
              <a:rPr lang="zh-CN" altLang="en-US" sz="1000" b="1">
                <a:solidFill>
                  <a:srgbClr val="000000"/>
                </a:solidFill>
              </a:rPr>
              <a:t> </a:t>
            </a:r>
            <a:endParaRPr lang="zh-CN" altLang="en-US" sz="2000" b="1"/>
          </a:p>
        </p:txBody>
      </p:sp>
      <p:sp>
        <p:nvSpPr>
          <p:cNvPr id="12" name="AutoShape 11"/>
          <p:cNvSpPr>
            <a:spLocks noChangeArrowheads="1"/>
          </p:cNvSpPr>
          <p:nvPr/>
        </p:nvSpPr>
        <p:spPr bwMode="auto">
          <a:xfrm>
            <a:off x="1382330" y="3236804"/>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zh-CN" altLang="en-US" sz="2400" dirty="0">
                <a:solidFill>
                  <a:schemeClr val="bg1"/>
                </a:solidFill>
              </a:rPr>
              <a:t>制度设计</a:t>
            </a:r>
            <a:r>
              <a:rPr lang="en-US" altLang="zh-CN" sz="2400" dirty="0">
                <a:solidFill>
                  <a:schemeClr val="bg1"/>
                </a:solidFill>
              </a:rPr>
              <a:t>1</a:t>
            </a:r>
            <a:endParaRPr lang="zh-CN" altLang="en-US" sz="2400" dirty="0">
              <a:solidFill>
                <a:schemeClr val="bg1"/>
              </a:solidFill>
            </a:endParaRPr>
          </a:p>
        </p:txBody>
      </p:sp>
      <p:sp>
        <p:nvSpPr>
          <p:cNvPr id="13" name="AutoShape 12"/>
          <p:cNvSpPr>
            <a:spLocks noChangeArrowheads="1"/>
          </p:cNvSpPr>
          <p:nvPr/>
        </p:nvSpPr>
        <p:spPr bwMode="auto">
          <a:xfrm>
            <a:off x="5374673" y="3568591"/>
            <a:ext cx="2233612" cy="2809875"/>
          </a:xfrm>
          <a:prstGeom prst="roundRect">
            <a:avLst>
              <a:gd name="adj" fmla="val 10699"/>
            </a:avLst>
          </a:prstGeom>
          <a:gradFill rotWithShape="0">
            <a:gsLst>
              <a:gs pos="0">
                <a:srgbClr val="FFFFFF"/>
              </a:gs>
              <a:gs pos="100000">
                <a:srgbClr val="C0C0C0">
                  <a:alpha val="70000"/>
                </a:srgbClr>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C0C0C0"/>
            </a:extrusionClr>
            <a:contourClr>
              <a:srgbClr val="C0C0C0"/>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20000"/>
              </a:lnSpc>
              <a:buFont typeface="Times New Roman" panose="02020603050405020304" pitchFamily="18" charset="0"/>
              <a:buNone/>
            </a:pPr>
            <a:endParaRPr lang="zh-CN" altLang="en-US" dirty="0"/>
          </a:p>
        </p:txBody>
      </p:sp>
      <p:sp>
        <p:nvSpPr>
          <p:cNvPr id="14" name="AutoShape 13"/>
          <p:cNvSpPr>
            <a:spLocks noChangeArrowheads="1"/>
          </p:cNvSpPr>
          <p:nvPr/>
        </p:nvSpPr>
        <p:spPr bwMode="auto">
          <a:xfrm>
            <a:off x="5324093" y="3190766"/>
            <a:ext cx="2286000" cy="661988"/>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zh-CN" altLang="en-US" sz="2400" dirty="0">
                <a:solidFill>
                  <a:schemeClr val="bg1"/>
                </a:solidFill>
              </a:rPr>
              <a:t>制度设计</a:t>
            </a:r>
            <a:r>
              <a:rPr lang="en-US" altLang="zh-CN" sz="2400" dirty="0">
                <a:solidFill>
                  <a:schemeClr val="bg1"/>
                </a:solidFill>
              </a:rPr>
              <a:t>2</a:t>
            </a:r>
            <a:endParaRPr lang="zh-CN" altLang="en-US" sz="2400" dirty="0">
              <a:solidFill>
                <a:schemeClr val="bg1"/>
              </a:solidFill>
            </a:endParaRPr>
          </a:p>
        </p:txBody>
      </p:sp>
      <p:sp>
        <p:nvSpPr>
          <p:cNvPr id="15" name="Text Box 14"/>
          <p:cNvSpPr txBox="1">
            <a:spLocks noChangeArrowheads="1"/>
          </p:cNvSpPr>
          <p:nvPr/>
        </p:nvSpPr>
        <p:spPr bwMode="auto">
          <a:xfrm>
            <a:off x="1422401" y="3984449"/>
            <a:ext cx="2233612"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200" dirty="0">
                <a:latin typeface="华文楷体" panose="02010600040101010101" pitchFamily="2" charset="-122"/>
                <a:ea typeface="华文楷体" panose="02010600040101010101" pitchFamily="2" charset="-122"/>
              </a:rPr>
              <a:t>将现场表演录制下来以后，再通过技术设备向公众再现其表演也应当取得表演者的许可并支付报酬</a:t>
            </a:r>
            <a:endParaRPr lang="zh-CN" altLang="en-US" sz="2200" dirty="0">
              <a:latin typeface="华文楷体" panose="02010600040101010101" pitchFamily="2" charset="-122"/>
              <a:ea typeface="华文楷体" panose="02010600040101010101" pitchFamily="2" charset="-122"/>
            </a:endParaRPr>
          </a:p>
        </p:txBody>
      </p:sp>
      <p:sp>
        <p:nvSpPr>
          <p:cNvPr id="2" name="矩形 1"/>
          <p:cNvSpPr/>
          <p:nvPr/>
        </p:nvSpPr>
        <p:spPr>
          <a:xfrm>
            <a:off x="5374673" y="3864252"/>
            <a:ext cx="2233612" cy="2506968"/>
          </a:xfrm>
          <a:prstGeom prst="rect">
            <a:avLst/>
          </a:prstGeom>
        </p:spPr>
        <p:txBody>
          <a:bodyPr wrap="square">
            <a:spAutoFit/>
          </a:bodyPr>
          <a:lstStyle/>
          <a:p>
            <a:pPr>
              <a:lnSpc>
                <a:spcPct val="120000"/>
              </a:lnSpc>
              <a:buFont typeface="Times New Roman" panose="02020603050405020304" pitchFamily="18" charset="0"/>
              <a:buNone/>
            </a:pPr>
            <a:r>
              <a:rPr lang="zh-CN" altLang="en-US" sz="2200" dirty="0">
                <a:solidFill>
                  <a:srgbClr val="FF0000"/>
                </a:solidFill>
                <a:latin typeface="华文楷体" panose="02010600040101010101" pitchFamily="2" charset="-122"/>
                <a:ea typeface="华文楷体" panose="02010600040101010101" pitchFamily="2" charset="-122"/>
              </a:rPr>
              <a:t>许可他人出租其表演的录制品或者该录制品的复制件</a:t>
            </a:r>
            <a:r>
              <a:rPr lang="zh-CN" altLang="en-US" sz="2200" dirty="0">
                <a:latin typeface="华文楷体" panose="02010600040101010101" pitchFamily="2" charset="-122"/>
                <a:ea typeface="华文楷体" panose="02010600040101010101" pitchFamily="2" charset="-122"/>
              </a:rPr>
              <a:t>（</a:t>
            </a:r>
            <a:r>
              <a:rPr lang="zh-CN" altLang="en-US" sz="2200" dirty="0">
                <a:solidFill>
                  <a:srgbClr val="FF0000"/>
                </a:solidFill>
                <a:latin typeface="华文楷体" panose="02010600040101010101" pitchFamily="2" charset="-122"/>
                <a:ea typeface="华文楷体" panose="02010600040101010101" pitchFamily="2" charset="-122"/>
              </a:rPr>
              <a:t>著作权法第三次修改明确增加的内容</a:t>
            </a:r>
            <a:r>
              <a:rPr lang="zh-CN" altLang="en-US" sz="2200" dirty="0">
                <a:latin typeface="华文楷体" panose="02010600040101010101" pitchFamily="2" charset="-122"/>
                <a:ea typeface="华文楷体" panose="02010600040101010101" pitchFamily="2" charset="-122"/>
              </a:rPr>
              <a:t>）</a:t>
            </a:r>
            <a:endParaRPr lang="zh-CN" altLang="en-US" sz="2200" dirty="0">
              <a:latin typeface="华文楷体" panose="02010600040101010101" pitchFamily="2" charset="-122"/>
              <a:ea typeface="华文楷体" panose="02010600040101010101" pitchFamily="2" charset="-122"/>
            </a:endParaRPr>
          </a:p>
        </p:txBody>
      </p:sp>
      <p:sp>
        <p:nvSpPr>
          <p:cNvPr id="17" name="AutoShape 13"/>
          <p:cNvSpPr>
            <a:spLocks noChangeArrowheads="1"/>
          </p:cNvSpPr>
          <p:nvPr/>
        </p:nvSpPr>
        <p:spPr bwMode="auto">
          <a:xfrm rot="13500000">
            <a:off x="4116361" y="2724835"/>
            <a:ext cx="588963" cy="581025"/>
          </a:xfrm>
          <a:custGeom>
            <a:avLst/>
            <a:gdLst>
              <a:gd name="G0" fmla="+- 9257 0 0"/>
              <a:gd name="G1" fmla="+- 18514 0 0"/>
              <a:gd name="G2" fmla="+- 6171 0 0"/>
              <a:gd name="G3" fmla="*/ 9257 1 2"/>
              <a:gd name="G4" fmla="+- G3 10800 0"/>
              <a:gd name="G5" fmla="+- 21600 9257 18514"/>
              <a:gd name="G6" fmla="+- 18514 6171 0"/>
              <a:gd name="G7" fmla="*/ G6 1 2"/>
              <a:gd name="G8" fmla="*/ 18514 2 1"/>
              <a:gd name="G9" fmla="+- G8 0 21600"/>
              <a:gd name="G10" fmla="+- G5 0 G4"/>
              <a:gd name="G11" fmla="+- 9257 0 G4"/>
              <a:gd name="G12" fmla="*/ G2 G10 G11"/>
              <a:gd name="T0" fmla="*/ 15429 w 21600"/>
              <a:gd name="T1" fmla="*/ 0 h 21600"/>
              <a:gd name="T2" fmla="*/ 9257 w 21600"/>
              <a:gd name="T3" fmla="*/ 6171 h 21600"/>
              <a:gd name="T4" fmla="*/ 6171 w 21600"/>
              <a:gd name="T5" fmla="*/ 9257 h 21600"/>
              <a:gd name="T6" fmla="*/ 0 w 21600"/>
              <a:gd name="T7" fmla="*/ 15429 h 21600"/>
              <a:gd name="T8" fmla="*/ 6171 w 21600"/>
              <a:gd name="T9" fmla="*/ 21600 h 21600"/>
              <a:gd name="T10" fmla="*/ 12343 w 21600"/>
              <a:gd name="T11" fmla="*/ 18514 h 21600"/>
              <a:gd name="T12" fmla="*/ 18514 w 21600"/>
              <a:gd name="T13" fmla="*/ 12343 h 21600"/>
              <a:gd name="T14" fmla="*/ 21600 w 21600"/>
              <a:gd name="T15" fmla="*/ 6171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G12 w 21600"/>
              <a:gd name="T25" fmla="*/ G5 h 21600"/>
              <a:gd name="T26" fmla="*/ G1 w 21600"/>
              <a:gd name="T27" fmla="*/ G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29" y="0"/>
                </a:moveTo>
                <a:lnTo>
                  <a:pt x="9257" y="6171"/>
                </a:lnTo>
                <a:lnTo>
                  <a:pt x="12343" y="6171"/>
                </a:lnTo>
                <a:lnTo>
                  <a:pt x="12343" y="12343"/>
                </a:lnTo>
                <a:lnTo>
                  <a:pt x="6171" y="12343"/>
                </a:lnTo>
                <a:lnTo>
                  <a:pt x="6171" y="9257"/>
                </a:lnTo>
                <a:lnTo>
                  <a:pt x="0" y="15429"/>
                </a:lnTo>
                <a:lnTo>
                  <a:pt x="6171" y="21600"/>
                </a:lnTo>
                <a:lnTo>
                  <a:pt x="6171" y="18514"/>
                </a:lnTo>
                <a:lnTo>
                  <a:pt x="18514" y="18514"/>
                </a:lnTo>
                <a:lnTo>
                  <a:pt x="18514" y="6171"/>
                </a:lnTo>
                <a:lnTo>
                  <a:pt x="21600" y="6171"/>
                </a:lnTo>
                <a:close/>
              </a:path>
            </a:pathLst>
          </a:custGeom>
          <a:solidFill>
            <a:srgbClr val="99CC00"/>
          </a:solidFill>
          <a:ln w="9525" cap="flat"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文本占位符 16386"/>
          <p:cNvSpPr>
            <a:spLocks noGrp="1"/>
          </p:cNvSpPr>
          <p:nvPr>
            <p:ph type="body" idx="1"/>
          </p:nvPr>
        </p:nvSpPr>
        <p:spPr>
          <a:xfrm>
            <a:off x="620110" y="1360603"/>
            <a:ext cx="7872249" cy="3978658"/>
          </a:xfrm>
        </p:spPr>
        <p:txBody>
          <a:bodyPr/>
          <a:lstStyle/>
          <a:p>
            <a:pPr>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4、许可他人通过信息网络向公众传播其表演，并获得报酬</a:t>
            </a:r>
            <a:endParaRPr lang="zh-CN" altLang="en-US" sz="2000" dirty="0">
              <a:latin typeface="华文楷体" panose="02010600040101010101" pitchFamily="2" charset="-122"/>
              <a:ea typeface="华文楷体" panose="02010600040101010101" pitchFamily="2" charset="-122"/>
            </a:endParaRPr>
          </a:p>
          <a:p>
            <a:pPr>
              <a:lnSpc>
                <a:spcPct val="150000"/>
              </a:lnSpc>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为解决国际互连网络环境下应用数字技术而产生的邻接权侵权新问题，《世界知识产权组织表演和唱片条约》第15条规定了网络环境下的传播权。我国2001年《著作权法》作了相应修改。</a:t>
            </a:r>
            <a:endParaRPr lang="zh-CN" altLang="en-US" sz="1800" dirty="0"/>
          </a:p>
        </p:txBody>
      </p:sp>
      <p:pic>
        <p:nvPicPr>
          <p:cNvPr id="4" name="图片 3"/>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2" name="图片 1"/>
          <p:cNvPicPr>
            <a:picLocks noChangeAspect="1"/>
          </p:cNvPicPr>
          <p:nvPr/>
        </p:nvPicPr>
        <p:blipFill>
          <a:blip r:embed="rId3"/>
          <a:stretch>
            <a:fillRect/>
          </a:stretch>
        </p:blipFill>
        <p:spPr>
          <a:xfrm>
            <a:off x="1561606" y="3975619"/>
            <a:ext cx="6372225" cy="1933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框 18434"/>
          <p:cNvSpPr txBox="1"/>
          <p:nvPr/>
        </p:nvSpPr>
        <p:spPr>
          <a:xfrm>
            <a:off x="252413" y="1484313"/>
            <a:ext cx="7200900" cy="830997"/>
          </a:xfrm>
          <a:prstGeom prst="rect">
            <a:avLst/>
          </a:prstGeom>
          <a:noFill/>
          <a:ln w="9525">
            <a:noFill/>
          </a:ln>
        </p:spPr>
        <p:txBody>
          <a:bodyPr>
            <a:spAutoFit/>
          </a:bodyPr>
          <a:lstStyle/>
          <a:p>
            <a:r>
              <a:rPr lang="zh-CN" altLang="en-US" sz="2400" b="1" dirty="0">
                <a:solidFill>
                  <a:schemeClr val="bg2"/>
                </a:solidFill>
                <a:latin typeface="Arial" panose="020B0604020202020204" pitchFamily="34" charset="0"/>
                <a:ea typeface="黑体" panose="02010609060101010101" pitchFamily="49" charset="-122"/>
                <a:hlinkClick r:id="rId1" action="ppaction://hlinkfile"/>
              </a:rPr>
              <a:t>案例简析：黄征诉北京看网信息技术有限公司侵犯表演者权纠纷案</a:t>
            </a:r>
            <a:endParaRPr lang="zh-CN" altLang="en-US" sz="2400" b="1" dirty="0">
              <a:solidFill>
                <a:schemeClr val="bg2"/>
              </a:solidFill>
              <a:latin typeface="Arial" panose="020B0604020202020204" pitchFamily="34" charset="0"/>
              <a:ea typeface="黑体" panose="02010609060101010101" pitchFamily="49" charset="-122"/>
            </a:endParaRPr>
          </a:p>
        </p:txBody>
      </p:sp>
      <p:sp>
        <p:nvSpPr>
          <p:cNvPr id="18436" name="矩形​​ 27"/>
          <p:cNvSpPr/>
          <p:nvPr/>
        </p:nvSpPr>
        <p:spPr>
          <a:xfrm>
            <a:off x="684213" y="2636838"/>
            <a:ext cx="7702550" cy="3889375"/>
          </a:xfrm>
          <a:prstGeom prst="rect">
            <a:avLst/>
          </a:prstGeom>
          <a:solidFill>
            <a:srgbClr val="F2F2F2"/>
          </a:solidFill>
          <a:ln w="12700" cap="flat" cmpd="sng">
            <a:solidFill>
              <a:srgbClr val="BFBFBF"/>
            </a:solidFill>
            <a:prstDash val="dash"/>
            <a:miter/>
            <a:headEnd type="none" w="med" len="med"/>
            <a:tailEnd type="none" w="med" len="med"/>
          </a:ln>
        </p:spPr>
        <p:txBody>
          <a:bodyPr anchor="ctr"/>
          <a:lstStyle/>
          <a:p>
            <a:pPr algn="ctr"/>
            <a:endParaRPr lang="zh-CN" altLang="en-US">
              <a:latin typeface="Arial" panose="020B0604020202020204" pitchFamily="34" charset="0"/>
            </a:endParaRPr>
          </a:p>
          <a:p>
            <a:pPr algn="ctr"/>
            <a:endParaRPr lang="zh-CN" altLang="en-US">
              <a:solidFill>
                <a:srgbClr val="FFFFFF"/>
              </a:solidFill>
              <a:latin typeface="Arial" panose="020B0604020202020204" pitchFamily="34" charset="0"/>
            </a:endParaRPr>
          </a:p>
        </p:txBody>
      </p:sp>
      <p:pic>
        <p:nvPicPr>
          <p:cNvPr id="18437" name="Picture 10" descr="http://pic002.cnblogs.com/images/2010/14032/2010111221262829.jpg"/>
          <p:cNvPicPr>
            <a:picLocks noChangeAspect="1"/>
          </p:cNvPicPr>
          <p:nvPr/>
        </p:nvPicPr>
        <p:blipFill>
          <a:blip r:embed="rId2">
            <a:grayscl/>
          </a:blip>
          <a:stretch>
            <a:fillRect/>
          </a:stretch>
        </p:blipFill>
        <p:spPr>
          <a:xfrm>
            <a:off x="898525" y="2995613"/>
            <a:ext cx="2719388" cy="3240087"/>
          </a:xfrm>
          <a:prstGeom prst="rect">
            <a:avLst/>
          </a:prstGeom>
          <a:noFill/>
          <a:ln w="9525">
            <a:noFill/>
          </a:ln>
        </p:spPr>
      </p:pic>
      <p:sp>
        <p:nvSpPr>
          <p:cNvPr id="18438" name="文本框 18437"/>
          <p:cNvSpPr txBox="1"/>
          <p:nvPr/>
        </p:nvSpPr>
        <p:spPr>
          <a:xfrm>
            <a:off x="3890963" y="2978150"/>
            <a:ext cx="4138612" cy="3109913"/>
          </a:xfrm>
          <a:prstGeom prst="rect">
            <a:avLst/>
          </a:prstGeom>
          <a:noFill/>
          <a:ln w="9525">
            <a:noFill/>
          </a:ln>
        </p:spPr>
        <p:txBody>
          <a:bodyPr>
            <a:spAutoFit/>
          </a:bodyPr>
          <a:lstStyle/>
          <a:p>
            <a:r>
              <a:rPr lang="zh-CN" altLang="en-US" sz="2000" dirty="0">
                <a:latin typeface="Arial" panose="020B0604020202020204" pitchFamily="34" charset="0"/>
                <a:ea typeface="楷体_GB2312" pitchFamily="49" charset="-122"/>
              </a:rPr>
              <a:t>2004年，由黄征演唱的歌曲CD专辑《一个人的战役》出版发行，该专辑收录了十首歌曲，2006年3月16日，北京看网信息技术有限公司在其经营的网站上为公众提供了这是首歌曲的在线免费试听播放服务。2006年7月，看网信息公司已将上述10首歌曲从经营的网站页面上删除。</a:t>
            </a:r>
            <a:endParaRPr lang="zh-CN" altLang="en-US" sz="2000" dirty="0">
              <a:latin typeface="Arial" panose="020B0604020202020204" pitchFamily="34" charset="0"/>
              <a:ea typeface="楷体_GB2312" pitchFamily="49" charset="-122"/>
            </a:endParaRPr>
          </a:p>
          <a:p>
            <a:endParaRPr lang="zh-CN" altLang="en-US" dirty="0">
              <a:latin typeface="Arial" panose="020B0604020202020204" pitchFamily="34" charset="0"/>
            </a:endParaRPr>
          </a:p>
        </p:txBody>
      </p:sp>
      <p:pic>
        <p:nvPicPr>
          <p:cNvPr id="7" name="图片 6"/>
          <p:cNvPicPr>
            <a:picLocks noChangeAspect="1"/>
          </p:cNvPicPr>
          <p:nvPr/>
        </p:nvPicPr>
        <p:blipFill>
          <a:blip r:embed="rId3"/>
          <a:stretch>
            <a:fillRect/>
          </a:stretch>
        </p:blipFill>
        <p:spPr>
          <a:xfrm>
            <a:off x="0" y="2032"/>
            <a:ext cx="9144000" cy="110337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27"/>
          <p:cNvSpPr/>
          <p:nvPr/>
        </p:nvSpPr>
        <p:spPr>
          <a:xfrm>
            <a:off x="720725" y="1284733"/>
            <a:ext cx="7702550" cy="1732787"/>
          </a:xfrm>
          <a:prstGeom prst="rect">
            <a:avLst/>
          </a:prstGeom>
          <a:solidFill>
            <a:srgbClr val="F2F2F2">
              <a:alpha val="100000"/>
            </a:srgbClr>
          </a:solidFill>
          <a:ln w="12700" cap="flat" cmpd="sng">
            <a:solidFill>
              <a:srgbClr val="BFBFBF"/>
            </a:solidFill>
            <a:prstDash val="dash"/>
            <a:miter/>
            <a:headEnd type="none" w="med" len="med"/>
            <a:tailEnd type="none" w="med" len="med"/>
          </a:ln>
        </p:spPr>
        <p:txBody>
          <a:bodyPr vert="horz" wrap="square" anchor="ctr"/>
          <a:lstStyle/>
          <a:p>
            <a:pPr algn="ctr"/>
            <a:endParaRPr lang="en-US" altLang="zh-CN">
              <a:latin typeface="Arial" panose="020B0604020202020204" pitchFamily="34" charset="0"/>
            </a:endParaRPr>
          </a:p>
          <a:p>
            <a:pPr algn="ctr"/>
            <a:endParaRPr lang="en-US" altLang="zh-CN">
              <a:solidFill>
                <a:srgbClr val="FFFFFF"/>
              </a:solidFill>
              <a:latin typeface="Arial" panose="020B0604020202020204" pitchFamily="34" charset="0"/>
            </a:endParaRPr>
          </a:p>
        </p:txBody>
      </p:sp>
      <p:sp>
        <p:nvSpPr>
          <p:cNvPr id="19461" name="文本框 19460"/>
          <p:cNvSpPr txBox="1"/>
          <p:nvPr/>
        </p:nvSpPr>
        <p:spPr>
          <a:xfrm>
            <a:off x="853440" y="1290003"/>
            <a:ext cx="7569835" cy="1568450"/>
          </a:xfrm>
          <a:prstGeom prst="rect">
            <a:avLst/>
          </a:prstGeom>
          <a:noFill/>
          <a:ln w="9525">
            <a:noFill/>
          </a:ln>
        </p:spPr>
        <p:txBody>
          <a:bodyPr wrap="square" anchor="t">
            <a:spAutoFit/>
          </a:bodyPr>
          <a:lstStyle/>
          <a:p>
            <a:pPr>
              <a:lnSpc>
                <a:spcPct val="150000"/>
              </a:lnSpc>
            </a:pPr>
            <a:r>
              <a:rPr lang="zh-CN" altLang="en-US" sz="2400" dirty="0">
                <a:latin typeface="华文楷体" panose="02010600040101010101" pitchFamily="2" charset="-122"/>
                <a:ea typeface="华文楷体" panose="02010600040101010101" pitchFamily="2" charset="-122"/>
              </a:rPr>
              <a:t>法院判决：</a:t>
            </a:r>
            <a:r>
              <a:rPr lang="zh-CN" altLang="en-US" sz="2000" dirty="0">
                <a:latin typeface="华文楷体" panose="02010600040101010101" pitchFamily="2" charset="-122"/>
                <a:ea typeface="华文楷体" panose="02010600040101010101" pitchFamily="2" charset="-122"/>
              </a:rPr>
              <a:t>看网信息公司未经黄征许可，在其所属网站上向公众无偿播放了黄征享有表演者权的十首歌曲，其行为侵犯了黄征享有的表演者权（许可他人通过信息网络向公众传播其表演的权利）。</a:t>
            </a:r>
            <a:endParaRPr lang="zh-CN" altLang="en-US" sz="2000"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0" y="2032"/>
            <a:ext cx="9144000" cy="110337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0" name="矩形​​ 27"/>
          <p:cNvSpPr/>
          <p:nvPr/>
        </p:nvSpPr>
        <p:spPr>
          <a:xfrm>
            <a:off x="720725" y="3225440"/>
            <a:ext cx="7702550" cy="2962000"/>
          </a:xfrm>
          <a:prstGeom prst="rect">
            <a:avLst/>
          </a:prstGeom>
          <a:solidFill>
            <a:srgbClr val="F2F2F2">
              <a:alpha val="100000"/>
            </a:srgbClr>
          </a:solidFill>
          <a:ln w="12700" cap="flat" cmpd="sng">
            <a:solidFill>
              <a:srgbClr val="BFBFBF"/>
            </a:solidFill>
            <a:prstDash val="dash"/>
            <a:miter/>
            <a:headEnd type="none" w="med" len="med"/>
            <a:tailEnd type="none" w="med" len="med"/>
          </a:ln>
        </p:spPr>
        <p:txBody>
          <a:bodyPr vert="horz" wrap="square" anchor="ctr"/>
          <a:lstStyle/>
          <a:p>
            <a:pPr algn="ctr"/>
            <a:endParaRPr lang="en-US" altLang="zh-CN">
              <a:latin typeface="Arial" panose="020B0604020202020204" pitchFamily="34" charset="0"/>
            </a:endParaRPr>
          </a:p>
          <a:p>
            <a:pPr algn="ctr"/>
            <a:endParaRPr lang="en-US" altLang="zh-CN">
              <a:solidFill>
                <a:srgbClr val="FFFFFF"/>
              </a:solidFill>
              <a:latin typeface="Arial" panose="020B0604020202020204" pitchFamily="34" charset="0"/>
            </a:endParaRPr>
          </a:p>
        </p:txBody>
      </p:sp>
      <p:sp>
        <p:nvSpPr>
          <p:cNvPr id="11" name="文本框 10"/>
          <p:cNvSpPr txBox="1"/>
          <p:nvPr/>
        </p:nvSpPr>
        <p:spPr>
          <a:xfrm>
            <a:off x="720725" y="3241040"/>
            <a:ext cx="7702550" cy="2953385"/>
          </a:xfrm>
          <a:prstGeom prst="rect">
            <a:avLst/>
          </a:prstGeom>
          <a:noFill/>
          <a:ln w="9525">
            <a:noFill/>
          </a:ln>
        </p:spPr>
        <p:txBody>
          <a:bodyPr wrap="square">
            <a:spAutoFit/>
          </a:bodyPr>
          <a:lstStyle/>
          <a:p>
            <a:pPr>
              <a:lnSpc>
                <a:spcPct val="150000"/>
              </a:lnSpc>
            </a:pPr>
            <a:r>
              <a:rPr lang="zh-CN" altLang="en-US" sz="2400" dirty="0">
                <a:latin typeface="华文楷体" panose="02010600040101010101" pitchFamily="2" charset="-122"/>
                <a:ea typeface="华文楷体" panose="02010600040101010101" pitchFamily="2" charset="-122"/>
              </a:rPr>
              <a:t>评析：</a:t>
            </a:r>
            <a:r>
              <a:rPr lang="zh-CN" altLang="en-US" sz="2000" dirty="0">
                <a:latin typeface="华文楷体" panose="02010600040101010101" pitchFamily="2" charset="-122"/>
                <a:ea typeface="华文楷体" panose="02010600040101010101" pitchFamily="2" charset="-122"/>
              </a:rPr>
              <a:t>本案是关于表演者权保护的案例。被告虽然只提供了免费的在线试听的网络服务，未获得经济利益，并且在得知情况后便积极采取措施，将被控侵权的歌曲全部删除。然而，</a:t>
            </a:r>
            <a:r>
              <a:rPr lang="zh-CN" altLang="en-US" sz="2000" dirty="0">
                <a:solidFill>
                  <a:srgbClr val="FF0000"/>
                </a:solidFill>
                <a:latin typeface="华文楷体" panose="02010600040101010101" pitchFamily="2" charset="-122"/>
                <a:ea typeface="华文楷体" panose="02010600040101010101" pitchFamily="2" charset="-122"/>
              </a:rPr>
              <a:t>表演者权侵权以及其他形式的邻接权、著作权侵权并不以具有营利目的为必要条件</a:t>
            </a:r>
            <a:r>
              <a:rPr lang="zh-CN" altLang="en-US" sz="2000" dirty="0">
                <a:latin typeface="华文楷体" panose="02010600040101010101" pitchFamily="2" charset="-122"/>
                <a:ea typeface="华文楷体" panose="02010600040101010101" pitchFamily="2" charset="-122"/>
              </a:rPr>
              <a:t>。在本案中，尽管被告是以免费播放歌曲的方式提供服务，但其行为仍然构成对黄征财产权的损害，对此法院明确予以认定。</a:t>
            </a:r>
            <a:endParaRPr lang="zh-CN" altLang="en-US" sz="2000"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0" y="2032"/>
            <a:ext cx="9144000" cy="1103376"/>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6" name="Text Box 4"/>
          <p:cNvSpPr txBox="1">
            <a:spLocks noChangeArrowheads="1"/>
          </p:cNvSpPr>
          <p:nvPr/>
        </p:nvSpPr>
        <p:spPr bwMode="auto">
          <a:xfrm>
            <a:off x="2011367" y="1202035"/>
            <a:ext cx="48304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四、表演者与其他主体的关系</a:t>
            </a:r>
            <a:endParaRPr lang="zh-CN" altLang="en-US" sz="2800" b="1" dirty="0">
              <a:ea typeface="黑体" panose="02010609060101010101" pitchFamily="49" charset="-122"/>
            </a:endParaRPr>
          </a:p>
        </p:txBody>
      </p:sp>
      <p:sp>
        <p:nvSpPr>
          <p:cNvPr id="9" name="内容占位符 2"/>
          <p:cNvSpPr txBox="1"/>
          <p:nvPr/>
        </p:nvSpPr>
        <p:spPr>
          <a:xfrm>
            <a:off x="779780" y="2016125"/>
            <a:ext cx="7701280" cy="3862070"/>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应当取得著作权人许可</a:t>
            </a:r>
            <a:endParaRPr lang="zh-CN" altLang="en-US" sz="2400" dirty="0">
              <a:latin typeface="楷体" panose="02010609060101010101" pitchFamily="49" charset="-122"/>
              <a:ea typeface="楷体" panose="02010609060101010101" pitchFamily="49" charset="-122"/>
            </a:endParaRPr>
          </a:p>
          <a:p>
            <a:pPr marL="590550" algn="l" defTabSz="342900" fontAlgn="base">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rPr>
              <a:t>表演者</a:t>
            </a:r>
            <a:r>
              <a:rPr lang="en-US" altLang="zh-CN" sz="2000" dirty="0">
                <a:latin typeface="楷体" panose="02010609060101010101" pitchFamily="49" charset="-122"/>
                <a:ea typeface="楷体" panose="02010609060101010101" pitchFamily="49" charset="-122"/>
              </a:rPr>
              <a:t>&amp;</a:t>
            </a:r>
            <a:r>
              <a:rPr lang="zh-CN" altLang="en-US" sz="2000" dirty="0">
                <a:latin typeface="楷体" panose="02010609060101010101" pitchFamily="49" charset="-122"/>
                <a:ea typeface="楷体" panose="02010609060101010101" pitchFamily="49" charset="-122"/>
              </a:rPr>
              <a:t>演出组织者</a:t>
            </a: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使用改编、翻译、注释、整理已有作品而产生的作品进行演出，应当取得改编、翻译、注释、整理作品的著作权人和原作品的著作权人许可</a:t>
            </a:r>
            <a:endParaRPr lang="zh-CN" altLang="en-US" sz="2000" dirty="0">
              <a:latin typeface="楷体" panose="02010609060101010101" pitchFamily="49" charset="-122"/>
              <a:ea typeface="楷体" panose="02010609060101010101" pitchFamily="49" charset="-122"/>
            </a:endParaRPr>
          </a:p>
          <a:p>
            <a:pPr marL="342900" indent="-342900" algn="l" defTabSz="342900" fontAlgn="base">
              <a:lnSpc>
                <a:spcPct val="150000"/>
              </a:lnSpc>
              <a:spcBef>
                <a:spcPct val="20000"/>
              </a:spcBef>
              <a:buClrTx/>
              <a:buSzTx/>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录制者：应当同表演者订立合同，并支付报酬</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circle(in)">
                                      <p:cBhvr>
                                        <p:cTn id="7" dur="20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circle(in)">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circle(in)">
                                      <p:cBhvr>
                                        <p:cTn id="17" dur="20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circle(in)">
                                      <p:cBhvr>
                                        <p:cTn id="22" dur="20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circle(in)">
                                      <p:cBhvr>
                                        <p:cTn id="27"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3200" dirty="0">
                <a:ea typeface="黑体" panose="02010609060101010101" pitchFamily="49" charset="-122"/>
              </a:rPr>
              <a:t>第三节  录制者权</a:t>
            </a:r>
            <a:endParaRPr lang="zh-CN" altLang="en-US" sz="3200" dirty="0">
              <a:ea typeface="黑体" panose="02010609060101010101" pitchFamily="49" charset="-122"/>
            </a:endParaRPr>
          </a:p>
        </p:txBody>
      </p:sp>
      <p:sp>
        <p:nvSpPr>
          <p:cNvPr id="24579" name="文本占位符 24578"/>
          <p:cNvSpPr>
            <a:spLocks noGrp="1"/>
          </p:cNvSpPr>
          <p:nvPr/>
        </p:nvSpPr>
        <p:spPr>
          <a:xfrm>
            <a:off x="909320" y="2204720"/>
            <a:ext cx="7597775" cy="306324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录制者权的客体</a:t>
            </a:r>
            <a:endParaRPr lang="zh-CN" altLang="en-US" sz="2800" b="1" dirty="0">
              <a:effectLst/>
              <a:uFillTx/>
              <a:latin typeface="楷体" panose="02010609060101010101" pitchFamily="49" charset="-122"/>
              <a:ea typeface="楷体" panose="02010609060101010101" pitchFamily="49" charset="-122"/>
              <a:sym typeface="+mn-ea"/>
            </a:endParaRP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录制者权的主体</a:t>
            </a:r>
            <a:endParaRPr lang="zh-CN" altLang="en-US" sz="2800" b="1" dirty="0">
              <a:effectLst/>
              <a:uFillTx/>
              <a:latin typeface="楷体" panose="02010609060101010101" pitchFamily="49" charset="-122"/>
              <a:ea typeface="楷体" panose="02010609060101010101" pitchFamily="49" charset="-122"/>
              <a:sym typeface="+mn-ea"/>
            </a:endParaRP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录制者权的内容</a:t>
            </a:r>
            <a:endParaRPr lang="zh-CN" altLang="en-US" sz="2800" b="1" dirty="0">
              <a:effectLst/>
              <a:uFillTx/>
              <a:latin typeface="楷体" panose="02010609060101010101" pitchFamily="49" charset="-122"/>
              <a:ea typeface="楷体" panose="02010609060101010101" pitchFamily="49" charset="-122"/>
              <a:sym typeface="+mn-ea"/>
            </a:endParaRP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录制者与著作权人、表演者、使用者的关系</a:t>
            </a:r>
            <a:endParaRPr lang="zh-CN" altLang="en-US" sz="2800" b="1" dirty="0">
              <a:solidFill>
                <a:schemeClr val="tx1"/>
              </a:solidFill>
              <a:effectLst/>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3200" dirty="0">
                <a:ea typeface="黑体" panose="02010609060101010101" pitchFamily="49" charset="-122"/>
              </a:rPr>
              <a:t>第一节  </a:t>
            </a:r>
            <a:r>
              <a:rPr kumimoji="1" lang="zh-CN" altLang="en-US" sz="3200" dirty="0">
                <a:ea typeface="黑体" panose="02010609060101010101" pitchFamily="49" charset="-122"/>
                <a:sym typeface="+mn-ea"/>
              </a:rPr>
              <a:t>邻接</a:t>
            </a:r>
            <a:r>
              <a:rPr lang="zh-CN" altLang="en-US" sz="3200" dirty="0">
                <a:ea typeface="黑体" panose="02010609060101010101" pitchFamily="49" charset="-122"/>
              </a:rPr>
              <a:t>权概述</a:t>
            </a:r>
            <a:endParaRPr lang="zh-CN" altLang="en-US" sz="3200" dirty="0">
              <a:ea typeface="黑体" panose="02010609060101010101" pitchFamily="49" charset="-122"/>
            </a:endParaRPr>
          </a:p>
        </p:txBody>
      </p:sp>
      <p:sp>
        <p:nvSpPr>
          <p:cNvPr id="24579" name="文本占位符 24578"/>
          <p:cNvSpPr>
            <a:spLocks noGrp="1"/>
          </p:cNvSpPr>
          <p:nvPr/>
        </p:nvSpPr>
        <p:spPr>
          <a:xfrm>
            <a:off x="1615440" y="1808480"/>
            <a:ext cx="6345079" cy="3281521"/>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900"/>
              </a:spcBef>
              <a:spcAft>
                <a:spcPts val="900"/>
              </a:spcAft>
              <a:buNone/>
            </a:pPr>
            <a:endParaRPr lang="zh-CN" altLang="en-US" sz="2100" b="1" dirty="0">
              <a:solidFill>
                <a:schemeClr val="bg2"/>
              </a:solidFill>
              <a:effectLst/>
              <a:latin typeface="幼圆" panose="02010509060101010101" charset="-122"/>
              <a:ea typeface="幼圆" panose="02010509060101010101" charset="-122"/>
            </a:endParaRPr>
          </a:p>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邻接权的产生与发展</a:t>
            </a:r>
            <a:endParaRPr lang="zh-CN" altLang="en-US" sz="2800" b="1" dirty="0">
              <a:solidFill>
                <a:schemeClr val="tx1"/>
              </a:solidFill>
              <a:effectLst/>
              <a:uFillTx/>
              <a:latin typeface="楷体" panose="02010609060101010101" pitchFamily="49" charset="-122"/>
              <a:ea typeface="楷体" panose="02010609060101010101" pitchFamily="49" charset="-122"/>
            </a:endParaRPr>
          </a:p>
          <a:p>
            <a:pPr>
              <a:lnSpc>
                <a:spcPct val="200000"/>
              </a:lnSpc>
              <a:spcBef>
                <a:spcPts val="0"/>
              </a:spcBef>
            </a:pPr>
            <a:r>
              <a:rPr lang="zh-CN" altLang="en-US" sz="2800" b="1" dirty="0">
                <a:solidFill>
                  <a:schemeClr val="tx1"/>
                </a:solidFill>
                <a:effectLst/>
                <a:uFillTx/>
                <a:latin typeface="楷体" panose="02010609060101010101" pitchFamily="49" charset="-122"/>
                <a:ea typeface="楷体" panose="02010609060101010101" pitchFamily="49" charset="-122"/>
              </a:rPr>
              <a:t>邻接权与著作权的关系</a:t>
            </a:r>
            <a:endParaRPr lang="zh-CN" altLang="en-US" sz="2800" b="1" dirty="0">
              <a:solidFill>
                <a:schemeClr val="tx1"/>
              </a:solidFill>
              <a:effectLst/>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Text Box 4"/>
          <p:cNvSpPr txBox="1">
            <a:spLocks noChangeArrowheads="1"/>
          </p:cNvSpPr>
          <p:nvPr/>
        </p:nvSpPr>
        <p:spPr bwMode="auto">
          <a:xfrm>
            <a:off x="2726383" y="1202035"/>
            <a:ext cx="34004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一、录制者权的客体</a:t>
            </a:r>
            <a:endParaRPr lang="zh-CN" altLang="en-US" sz="2800" b="1" dirty="0">
              <a:ea typeface="黑体" panose="02010609060101010101" pitchFamily="49" charset="-122"/>
            </a:endParaRPr>
          </a:p>
        </p:txBody>
      </p:sp>
      <p:sp>
        <p:nvSpPr>
          <p:cNvPr id="10" name="圆角矩形 6146"/>
          <p:cNvSpPr/>
          <p:nvPr/>
        </p:nvSpPr>
        <p:spPr>
          <a:xfrm>
            <a:off x="736839" y="2022982"/>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音像制品</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1" name="圆角矩形 6147"/>
          <p:cNvSpPr/>
          <p:nvPr/>
        </p:nvSpPr>
        <p:spPr>
          <a:xfrm>
            <a:off x="736839" y="3647440"/>
            <a:ext cx="2534048" cy="1676400"/>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wrap="none" anchor="ctr"/>
          <a:lstStyle/>
          <a:p>
            <a:pPr algn="ctr"/>
            <a:endParaRPr>
              <a:latin typeface="Arial" panose="020B0604020202020204" pitchFamily="34" charset="0"/>
            </a:endParaRPr>
          </a:p>
        </p:txBody>
      </p:sp>
      <p:sp>
        <p:nvSpPr>
          <p:cNvPr id="12" name="文本框 11"/>
          <p:cNvSpPr txBox="1"/>
          <p:nvPr/>
        </p:nvSpPr>
        <p:spPr>
          <a:xfrm>
            <a:off x="759220" y="3642170"/>
            <a:ext cx="2534048" cy="1569660"/>
          </a:xfrm>
          <a:prstGeom prst="rect">
            <a:avLst/>
          </a:prstGeom>
          <a:noFill/>
          <a:ln w="9525">
            <a:noFill/>
          </a:ln>
        </p:spPr>
        <p:txBody>
          <a:bodyPr wrap="square">
            <a:spAutoFit/>
          </a:bodyPr>
          <a:lstStyle/>
          <a:p>
            <a:pPr>
              <a:lnSpc>
                <a:spcPct val="150000"/>
              </a:lnSpc>
            </a:pPr>
            <a:r>
              <a:rPr lang="zh-CN" altLang="en-US" sz="2400" dirty="0">
                <a:latin typeface="华文楷体" panose="02010600040101010101" pitchFamily="2" charset="-122"/>
                <a:ea typeface="华文楷体" panose="02010600040101010101" pitchFamily="2" charset="-122"/>
              </a:rPr>
              <a:t>录音制品：</a:t>
            </a:r>
            <a:endParaRPr lang="en-US" altLang="zh-CN" sz="24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任何对</a:t>
            </a:r>
            <a:r>
              <a:rPr lang="zh-CN" altLang="en-US" sz="2000" dirty="0">
                <a:solidFill>
                  <a:srgbClr val="FF0000"/>
                </a:solidFill>
                <a:latin typeface="华文楷体" panose="02010600040101010101" pitchFamily="2" charset="-122"/>
                <a:ea typeface="华文楷体" panose="02010600040101010101" pitchFamily="2" charset="-122"/>
              </a:rPr>
              <a:t>表演的声音</a:t>
            </a:r>
            <a:r>
              <a:rPr lang="zh-CN" altLang="en-US" sz="2000" dirty="0">
                <a:latin typeface="华文楷体" panose="02010600040101010101" pitchFamily="2" charset="-122"/>
                <a:ea typeface="华文楷体" panose="02010600040101010101" pitchFamily="2" charset="-122"/>
              </a:rPr>
              <a:t>和</a:t>
            </a:r>
            <a:r>
              <a:rPr lang="zh-CN" altLang="en-US" sz="2000" dirty="0">
                <a:solidFill>
                  <a:srgbClr val="FF0000"/>
                </a:solidFill>
                <a:latin typeface="华文楷体" panose="02010600040101010101" pitchFamily="2" charset="-122"/>
                <a:ea typeface="华文楷体" panose="02010600040101010101" pitchFamily="2" charset="-122"/>
              </a:rPr>
              <a:t>其他声音</a:t>
            </a:r>
            <a:r>
              <a:rPr lang="zh-CN" altLang="en-US" sz="2000" dirty="0">
                <a:latin typeface="华文楷体" panose="02010600040101010101" pitchFamily="2" charset="-122"/>
                <a:ea typeface="华文楷体" panose="02010600040101010101" pitchFamily="2" charset="-122"/>
              </a:rPr>
              <a:t>的录制品</a:t>
            </a:r>
            <a:endParaRPr lang="zh-CN" altLang="en-US" sz="2000" dirty="0">
              <a:latin typeface="华文楷体" panose="02010600040101010101" pitchFamily="2" charset="-122"/>
              <a:ea typeface="华文楷体" panose="02010600040101010101" pitchFamily="2" charset="-122"/>
            </a:endParaRPr>
          </a:p>
        </p:txBody>
      </p:sp>
      <p:sp>
        <p:nvSpPr>
          <p:cNvPr id="13" name="内容占位符 2"/>
          <p:cNvSpPr>
            <a:spLocks noGrp="1"/>
          </p:cNvSpPr>
          <p:nvPr>
            <p:ph idx="1"/>
          </p:nvPr>
        </p:nvSpPr>
        <p:spPr>
          <a:xfrm>
            <a:off x="3693636" y="1794983"/>
            <a:ext cx="4861084" cy="2193516"/>
          </a:xfrm>
          <a:ln w="6350">
            <a:solidFill>
              <a:schemeClr val="tx1"/>
            </a:solidFill>
          </a:ln>
        </p:spPr>
        <p:txBody>
          <a:bodyPr>
            <a:noAutofit/>
          </a:bodyPr>
          <a:lstStyle/>
          <a:p>
            <a:pPr marL="342900" indent="-342900" defTabSz="342900" fontAlgn="base">
              <a:lnSpc>
                <a:spcPct val="135000"/>
              </a:lnSpc>
              <a:spcBef>
                <a:spcPct val="20000"/>
              </a:spcBef>
              <a:spcAft>
                <a:spcPct val="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录像制品：</a:t>
            </a:r>
            <a:endParaRPr lang="en-US" altLang="zh-CN" sz="2400" dirty="0">
              <a:latin typeface="楷体" panose="02010609060101010101" pitchFamily="49" charset="-122"/>
              <a:ea typeface="楷体" panose="02010609060101010101" pitchFamily="49" charset="-122"/>
            </a:endParaRPr>
          </a:p>
          <a:p>
            <a:pPr marL="0" indent="0" defTabSz="342900" fontAlgn="base">
              <a:lnSpc>
                <a:spcPct val="135000"/>
              </a:lnSpc>
              <a:spcBef>
                <a:spcPct val="20000"/>
              </a:spcBef>
              <a:spcAft>
                <a:spcPct val="0"/>
              </a:spcAft>
              <a:buNone/>
            </a:pPr>
            <a:r>
              <a:rPr lang="zh-CN" altLang="en-US" sz="2000" dirty="0">
                <a:solidFill>
                  <a:srgbClr val="FF0000"/>
                </a:solidFill>
                <a:latin typeface="楷体" panose="02010609060101010101" pitchFamily="49" charset="-122"/>
                <a:ea typeface="楷体" panose="02010609060101010101" pitchFamily="49" charset="-122"/>
              </a:rPr>
              <a:t>电影作品和以类似摄制电影的方法创作的作品以外</a:t>
            </a:r>
            <a:r>
              <a:rPr lang="zh-CN" altLang="en-US" sz="2000" dirty="0">
                <a:latin typeface="楷体" panose="02010609060101010101" pitchFamily="49" charset="-122"/>
                <a:ea typeface="楷体" panose="02010609060101010101" pitchFamily="49" charset="-122"/>
              </a:rPr>
              <a:t>的任何有伴音或者无伴音的连续相关形象、图像的录制品，包括表演形象的原始录制品和非表演形象的原始录制品。</a:t>
            </a:r>
            <a:endParaRPr lang="en-US" altLang="zh-CN" sz="2000" dirty="0">
              <a:latin typeface="楷体" panose="02010609060101010101" pitchFamily="49" charset="-122"/>
              <a:ea typeface="楷体" panose="02010609060101010101" pitchFamily="49" charset="-122"/>
            </a:endParaRPr>
          </a:p>
        </p:txBody>
      </p:sp>
      <p:sp>
        <p:nvSpPr>
          <p:cNvPr id="2" name="箭头: 下 1"/>
          <p:cNvSpPr/>
          <p:nvPr/>
        </p:nvSpPr>
        <p:spPr>
          <a:xfrm>
            <a:off x="1574800" y="2834521"/>
            <a:ext cx="68699" cy="574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3"/>
          <p:cNvSpPr/>
          <p:nvPr/>
        </p:nvSpPr>
        <p:spPr>
          <a:xfrm>
            <a:off x="2757488" y="2269679"/>
            <a:ext cx="720727" cy="81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4672330" y="4467225"/>
            <a:ext cx="3009900" cy="2245995"/>
          </a:xfrm>
          <a:prstGeom prst="rect">
            <a:avLst/>
          </a:prstGeom>
        </p:spPr>
      </p:pic>
      <p:sp>
        <p:nvSpPr>
          <p:cNvPr id="14" name="箭头: 下 13"/>
          <p:cNvSpPr/>
          <p:nvPr/>
        </p:nvSpPr>
        <p:spPr>
          <a:xfrm rot="5400000">
            <a:off x="3974636" y="4879758"/>
            <a:ext cx="68699" cy="574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rot="10800000" flipH="1">
            <a:off x="6257134" y="4176694"/>
            <a:ext cx="97888" cy="2632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bg/>
                                          </p:spTgt>
                                        </p:tgtEl>
                                        <p:attrNameLst>
                                          <p:attrName>style.visibility</p:attrName>
                                        </p:attrNameLst>
                                      </p:cBhvr>
                                      <p:to>
                                        <p:strVal val="visible"/>
                                      </p:to>
                                    </p:set>
                                    <p:animEffect transition="in" filter="barn(inVertical)">
                                      <p:cBhvr>
                                        <p:cTn id="37" dur="500"/>
                                        <p:tgtEl>
                                          <p:spTgt spid="13">
                                            <p:bg/>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barn(inVertical)">
                                      <p:cBhvr>
                                        <p:cTn id="42" dur="500"/>
                                        <p:tgtEl>
                                          <p:spTgt spid="1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3">
                                            <p:txEl>
                                              <p:pRg st="1" end="1"/>
                                            </p:txEl>
                                          </p:spTgt>
                                        </p:tgtEl>
                                        <p:attrNameLst>
                                          <p:attrName>style.visibility</p:attrName>
                                        </p:attrNameLst>
                                      </p:cBhvr>
                                      <p:to>
                                        <p:strVal val="visible"/>
                                      </p:to>
                                    </p:set>
                                    <p:animEffect transition="in" filter="barn(inVertical)">
                                      <p:cBhvr>
                                        <p:cTn id="47" dur="500"/>
                                        <p:tgtEl>
                                          <p:spTgt spid="13">
                                            <p:txEl>
                                              <p:pRg st="1" end="1"/>
                                            </p:txEl>
                                          </p:spTgt>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barn(inVertical)">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p:bldP spid="13" grpId="0" animBg="1" build="p"/>
      <p:bldP spid="2" grpId="0" bldLvl="0" animBg="1"/>
      <p:bldP spid="4" grpId="0" bldLvl="0" animBg="1"/>
      <p:bldP spid="14" grpId="0" bldLvl="0" animBg="1"/>
      <p:bldP spid="1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Text Box 4"/>
          <p:cNvSpPr txBox="1">
            <a:spLocks noChangeArrowheads="1"/>
          </p:cNvSpPr>
          <p:nvPr/>
        </p:nvSpPr>
        <p:spPr bwMode="auto">
          <a:xfrm>
            <a:off x="2491740" y="1202055"/>
            <a:ext cx="42360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二、录制者权的主体</a:t>
            </a:r>
            <a:endParaRPr lang="zh-CN" altLang="en-US" sz="2800" b="1" dirty="0">
              <a:ea typeface="黑体" panose="02010609060101010101" pitchFamily="49" charset="-122"/>
            </a:endParaRPr>
          </a:p>
        </p:txBody>
      </p:sp>
      <p:sp>
        <p:nvSpPr>
          <p:cNvPr id="10" name="圆角矩形 6146"/>
          <p:cNvSpPr/>
          <p:nvPr/>
        </p:nvSpPr>
        <p:spPr>
          <a:xfrm>
            <a:off x="736839" y="2022982"/>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录制者</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1" name="圆角矩形 6147"/>
          <p:cNvSpPr/>
          <p:nvPr/>
        </p:nvSpPr>
        <p:spPr>
          <a:xfrm>
            <a:off x="1235312" y="2574034"/>
            <a:ext cx="6354208" cy="699137"/>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wrap="none" anchor="ctr"/>
          <a:lstStyle/>
          <a:p>
            <a:pPr algn="ctr"/>
            <a:endParaRPr>
              <a:latin typeface="Arial" panose="020B0604020202020204" pitchFamily="34" charset="0"/>
            </a:endParaRPr>
          </a:p>
        </p:txBody>
      </p:sp>
      <p:sp>
        <p:nvSpPr>
          <p:cNvPr id="12" name="文本框 11"/>
          <p:cNvSpPr txBox="1"/>
          <p:nvPr/>
        </p:nvSpPr>
        <p:spPr>
          <a:xfrm>
            <a:off x="1408032" y="2634994"/>
            <a:ext cx="6049408" cy="553998"/>
          </a:xfrm>
          <a:prstGeom prst="rect">
            <a:avLst/>
          </a:prstGeom>
          <a:noFill/>
          <a:ln w="9525">
            <a:noFill/>
          </a:ln>
        </p:spPr>
        <p:txBody>
          <a:bodyPr wrap="square">
            <a:spAutoFit/>
          </a:bodyPr>
          <a:lstStyle/>
          <a:p>
            <a:pPr>
              <a:lnSpc>
                <a:spcPct val="150000"/>
              </a:lnSpc>
            </a:pPr>
            <a:r>
              <a:rPr lang="zh-CN" altLang="en-US" sz="2000" b="1" dirty="0">
                <a:latin typeface="华文楷体" panose="02010600040101010101" pitchFamily="2" charset="-122"/>
                <a:ea typeface="华文楷体" panose="02010600040101010101" pitchFamily="2" charset="-122"/>
              </a:rPr>
              <a:t>首次</a:t>
            </a:r>
            <a:r>
              <a:rPr lang="zh-CN" altLang="en-US" sz="2000" dirty="0">
                <a:latin typeface="华文楷体" panose="02010600040101010101" pitchFamily="2" charset="-122"/>
                <a:ea typeface="华文楷体" panose="02010600040101010101" pitchFamily="2" charset="-122"/>
              </a:rPr>
              <a:t>将声音或影像</a:t>
            </a:r>
            <a:r>
              <a:rPr lang="zh-CN" altLang="en-US" sz="2000" b="1" dirty="0">
                <a:latin typeface="华文楷体" panose="02010600040101010101" pitchFamily="2" charset="-122"/>
                <a:ea typeface="华文楷体" panose="02010600040101010101" pitchFamily="2" charset="-122"/>
              </a:rPr>
              <a:t>制作</a:t>
            </a:r>
            <a:r>
              <a:rPr lang="zh-CN" altLang="en-US" sz="2000" dirty="0">
                <a:latin typeface="华文楷体" panose="02010600040101010101" pitchFamily="2" charset="-122"/>
                <a:ea typeface="华文楷体" panose="02010600040101010101" pitchFamily="2" charset="-122"/>
              </a:rPr>
              <a:t>为录音制品或录像制品的人</a:t>
            </a:r>
            <a:endParaRPr lang="zh-CN" altLang="en-US" sz="2000" dirty="0">
              <a:latin typeface="华文楷体" panose="02010600040101010101" pitchFamily="2" charset="-122"/>
              <a:ea typeface="华文楷体" panose="02010600040101010101" pitchFamily="2" charset="-122"/>
            </a:endParaRPr>
          </a:p>
        </p:txBody>
      </p:sp>
      <p:sp>
        <p:nvSpPr>
          <p:cNvPr id="13" name="内容占位符 2"/>
          <p:cNvSpPr>
            <a:spLocks noGrp="1"/>
          </p:cNvSpPr>
          <p:nvPr>
            <p:ph idx="1"/>
          </p:nvPr>
        </p:nvSpPr>
        <p:spPr>
          <a:xfrm>
            <a:off x="1235710" y="3549015"/>
            <a:ext cx="6450330" cy="1293495"/>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制作者：不是具体实施录制行为的人，而是对录制品独立承担责任的法人、非法人组织，也可以是自然人</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animEffect transition="in" filter="barn(inVertical)">
                                      <p:cBhvr>
                                        <p:cTn id="7" dur="500"/>
                                        <p:tgtEl>
                                          <p:spTgt spid="1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本占位符 23554"/>
          <p:cNvSpPr>
            <a:spLocks noGrp="1"/>
          </p:cNvSpPr>
          <p:nvPr>
            <p:ph type="body" idx="1"/>
          </p:nvPr>
        </p:nvSpPr>
        <p:spPr>
          <a:xfrm>
            <a:off x="568960" y="2280414"/>
            <a:ext cx="7691120" cy="4140706"/>
          </a:xfrm>
        </p:spPr>
        <p:txBody>
          <a:bodyPr>
            <a:normAutofit/>
          </a:bodyPr>
          <a:lstStyle/>
          <a:p>
            <a:pPr>
              <a:lnSpc>
                <a:spcPct val="150000"/>
              </a:lnSpc>
            </a:pPr>
            <a:endParaRPr lang="en-US" altLang="zh-CN" sz="2000" dirty="0">
              <a:latin typeface="华文楷体" panose="02010600040101010101" pitchFamily="2" charset="-122"/>
              <a:ea typeface="华文楷体" panose="02010600040101010101" pitchFamily="2" charset="-122"/>
            </a:endParaRPr>
          </a:p>
          <a:p>
            <a:pPr>
              <a:lnSpc>
                <a:spcPct val="150000"/>
              </a:lnSpc>
            </a:pPr>
            <a:endParaRPr lang="zh-CN" altLang="en-US" sz="20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AutoShape 15"/>
          <p:cNvSpPr>
            <a:spLocks noChangeArrowheads="1"/>
          </p:cNvSpPr>
          <p:nvPr/>
        </p:nvSpPr>
        <p:spPr bwMode="auto">
          <a:xfrm>
            <a:off x="392749" y="1262381"/>
            <a:ext cx="5063172"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思考：视听作品的复制品</a:t>
            </a:r>
            <a:endParaRPr lang="zh-CN" altLang="en-US" sz="2400" b="1" dirty="0">
              <a:solidFill>
                <a:schemeClr val="bg1"/>
              </a:solidFill>
              <a:ea typeface="黑体" panose="02010609060101010101" pitchFamily="49" charset="-122"/>
            </a:endParaRPr>
          </a:p>
        </p:txBody>
      </p:sp>
      <p:sp>
        <p:nvSpPr>
          <p:cNvPr id="11" name="燕尾形箭头 10"/>
          <p:cNvSpPr/>
          <p:nvPr/>
        </p:nvSpPr>
        <p:spPr>
          <a:xfrm rot="5400000">
            <a:off x="461472" y="4179631"/>
            <a:ext cx="675005" cy="34226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276052" y="2343276"/>
            <a:ext cx="2258695" cy="1534795"/>
          </a:xfrm>
          <a:prstGeom prst="rect">
            <a:avLst/>
          </a:prstGeom>
        </p:spPr>
      </p:pic>
      <p:sp>
        <p:nvSpPr>
          <p:cNvPr id="16" name="文本框 15"/>
          <p:cNvSpPr txBox="1"/>
          <p:nvPr/>
        </p:nvSpPr>
        <p:spPr>
          <a:xfrm>
            <a:off x="433387" y="5039931"/>
            <a:ext cx="2026920" cy="101473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广东艺洲音像制品贸易有限公司</a:t>
            </a:r>
            <a:endParaRPr lang="zh-CN" altLang="en-US" sz="2000" b="1" dirty="0">
              <a:latin typeface="楷体" panose="02010609060101010101" pitchFamily="49" charset="-122"/>
              <a:ea typeface="楷体" panose="02010609060101010101" pitchFamily="49" charset="-122"/>
            </a:endParaRPr>
          </a:p>
        </p:txBody>
      </p:sp>
      <p:sp>
        <p:nvSpPr>
          <p:cNvPr id="17" name="文本框 16"/>
          <p:cNvSpPr txBox="1"/>
          <p:nvPr/>
        </p:nvSpPr>
        <p:spPr>
          <a:xfrm>
            <a:off x="3970038" y="5043623"/>
            <a:ext cx="2273931" cy="1015663"/>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北京中联鸿远光盘科技发展有限公司</a:t>
            </a:r>
            <a:endParaRPr lang="zh-CN" altLang="en-US" sz="2000" b="1" dirty="0">
              <a:latin typeface="楷体" panose="02010609060101010101" pitchFamily="49" charset="-122"/>
              <a:ea typeface="楷体" panose="02010609060101010101" pitchFamily="49" charset="-122"/>
            </a:endParaRPr>
          </a:p>
        </p:txBody>
      </p:sp>
      <p:pic>
        <p:nvPicPr>
          <p:cNvPr id="18" name="图片 17"/>
          <p:cNvPicPr>
            <a:picLocks noChangeAspect="1"/>
          </p:cNvPicPr>
          <p:nvPr/>
        </p:nvPicPr>
        <p:blipFill>
          <a:blip r:embed="rId4"/>
          <a:stretch>
            <a:fillRect/>
          </a:stretch>
        </p:blipFill>
        <p:spPr>
          <a:xfrm>
            <a:off x="4117195" y="3177455"/>
            <a:ext cx="1999940" cy="1500176"/>
          </a:xfrm>
          <a:prstGeom prst="rect">
            <a:avLst/>
          </a:prstGeom>
        </p:spPr>
      </p:pic>
      <p:sp>
        <p:nvSpPr>
          <p:cNvPr id="19" name="右箭头 18"/>
          <p:cNvSpPr/>
          <p:nvPr/>
        </p:nvSpPr>
        <p:spPr>
          <a:xfrm>
            <a:off x="3429347" y="4046210"/>
            <a:ext cx="621034" cy="304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16200000">
            <a:off x="4906780" y="4805176"/>
            <a:ext cx="400448" cy="230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16" idx="3"/>
            <a:endCxn id="17" idx="1"/>
          </p:cNvCxnSpPr>
          <p:nvPr/>
        </p:nvCxnSpPr>
        <p:spPr>
          <a:xfrm>
            <a:off x="2460307" y="5547296"/>
            <a:ext cx="1509731" cy="415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内容占位符 2"/>
          <p:cNvSpPr txBox="1"/>
          <p:nvPr/>
        </p:nvSpPr>
        <p:spPr>
          <a:xfrm>
            <a:off x="6535434" y="3695125"/>
            <a:ext cx="1936274" cy="1178982"/>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35000"/>
              </a:lnSpc>
              <a:spcBef>
                <a:spcPct val="20000"/>
              </a:spcBef>
              <a:spcAft>
                <a:spcPct val="0"/>
              </a:spcAft>
              <a:buFont typeface="Wingdings" panose="05000000000000000000" pitchFamily="2" charset="2"/>
              <a:buChar char="Ø"/>
            </a:pPr>
            <a:r>
              <a:rPr lang="zh-CN" altLang="en-US" sz="2400" dirty="0">
                <a:solidFill>
                  <a:srgbClr val="FF0000"/>
                </a:solidFill>
                <a:latin typeface="楷体" panose="02010609060101010101" pitchFamily="49" charset="-122"/>
                <a:ea typeface="楷体" panose="02010609060101010101" pitchFamily="49" charset="-122"/>
              </a:rPr>
              <a:t>首次录制</a:t>
            </a:r>
            <a:endParaRPr lang="en-US" altLang="zh-CN" sz="2400" dirty="0">
              <a:solidFill>
                <a:srgbClr val="FF0000"/>
              </a:solidFill>
              <a:latin typeface="楷体" panose="02010609060101010101" pitchFamily="49" charset="-122"/>
              <a:ea typeface="楷体" panose="02010609060101010101" pitchFamily="49" charset="-122"/>
            </a:endParaRPr>
          </a:p>
          <a:p>
            <a:pPr marL="342900" indent="-342900" defTabSz="342900" fontAlgn="base">
              <a:lnSpc>
                <a:spcPct val="135000"/>
              </a:lnSpc>
              <a:spcBef>
                <a:spcPct val="20000"/>
              </a:spcBef>
              <a:spcAft>
                <a:spcPct val="0"/>
              </a:spcAft>
              <a:buFont typeface="Wingdings" panose="05000000000000000000" pitchFamily="2" charset="2"/>
              <a:buChar char="Ø"/>
            </a:pPr>
            <a:r>
              <a:rPr lang="zh-CN" altLang="en-US" sz="2400" dirty="0">
                <a:solidFill>
                  <a:srgbClr val="FF0000"/>
                </a:solidFill>
                <a:latin typeface="楷体" panose="02010609060101010101" pitchFamily="49" charset="-122"/>
                <a:ea typeface="楷体" panose="02010609060101010101" pitchFamily="49" charset="-122"/>
              </a:rPr>
              <a:t>作品复制</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24" name="内容占位符 2"/>
          <p:cNvSpPr txBox="1"/>
          <p:nvPr/>
        </p:nvSpPr>
        <p:spPr>
          <a:xfrm>
            <a:off x="2406570" y="2024573"/>
            <a:ext cx="5063172" cy="533484"/>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35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北京市二中院（</a:t>
            </a:r>
            <a:r>
              <a:rPr lang="en-US" altLang="zh-CN" sz="2000" b="1" dirty="0">
                <a:latin typeface="楷体" panose="02010609060101010101" pitchFamily="49" charset="-122"/>
                <a:ea typeface="楷体" panose="02010609060101010101" pitchFamily="49" charset="-122"/>
              </a:rPr>
              <a:t>2002</a:t>
            </a:r>
            <a:r>
              <a:rPr lang="zh-CN" altLang="en-US" sz="2000" b="1" dirty="0">
                <a:latin typeface="楷体" panose="02010609060101010101" pitchFamily="49" charset="-122"/>
                <a:ea typeface="楷体" panose="02010609060101010101" pitchFamily="49" charset="-122"/>
              </a:rPr>
              <a:t>）二中民初字第</a:t>
            </a:r>
            <a:r>
              <a:rPr lang="en-US" altLang="zh-CN" sz="2000" b="1" dirty="0">
                <a:latin typeface="楷体" panose="02010609060101010101" pitchFamily="49" charset="-122"/>
                <a:ea typeface="楷体" panose="02010609060101010101" pitchFamily="49" charset="-122"/>
              </a:rPr>
              <a:t>2758</a:t>
            </a:r>
            <a:r>
              <a:rPr lang="zh-CN" altLang="en-US" sz="2000" b="1" dirty="0">
                <a:latin typeface="楷体" panose="02010609060101010101" pitchFamily="49" charset="-122"/>
                <a:ea typeface="楷体" panose="02010609060101010101" pitchFamily="49" charset="-122"/>
              </a:rPr>
              <a:t>号</a:t>
            </a:r>
            <a:endParaRPr lang="en-US" altLang="zh-CN" sz="2000" b="1"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5"/>
          <a:stretch>
            <a:fillRect/>
          </a:stretch>
        </p:blipFill>
        <p:spPr>
          <a:xfrm>
            <a:off x="1037799" y="3695125"/>
            <a:ext cx="2324735" cy="1311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par>
                                <p:cTn id="13" presetID="16" presetClass="entr" presetSubtype="2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3">
                                            <p:txEl>
                                              <p:pRg st="1" end="1"/>
                                            </p:txEl>
                                          </p:spTgt>
                                        </p:tgtEl>
                                        <p:attrNameLst>
                                          <p:attrName>style.visibility</p:attrName>
                                        </p:attrNameLst>
                                      </p:cBhvr>
                                      <p:to>
                                        <p:strVal val="visible"/>
                                      </p:to>
                                    </p:set>
                                    <p:animEffect transition="in" filter="barn(inVertical)">
                                      <p:cBhvr>
                                        <p:cTn id="37" dur="500"/>
                                        <p:tgtEl>
                                          <p:spTgt spid="2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barn(inVertical)">
                                      <p:cBhvr>
                                        <p:cTn id="42" dur="500"/>
                                        <p:tgtEl>
                                          <p:spTgt spid="23">
                                            <p:txEl>
                                              <p:pRg st="0" end="0"/>
                                            </p:txEl>
                                          </p:spTgt>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3">
                                            <p:bg/>
                                          </p:spTgt>
                                        </p:tgtEl>
                                        <p:attrNameLst>
                                          <p:attrName>style.visibility</p:attrName>
                                        </p:attrNameLst>
                                      </p:cBhvr>
                                      <p:to>
                                        <p:strVal val="visible"/>
                                      </p:to>
                                    </p:set>
                                    <p:animEffect transition="in" filter="barn(inVertical)">
                                      <p:cBhvr>
                                        <p:cTn id="45" dur="500"/>
                                        <p:tgtEl>
                                          <p:spTgt spid="2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7" grpId="0"/>
      <p:bldP spid="19" grpId="0" bldLvl="0" animBg="1"/>
      <p:bldP spid="20" grpId="0" bldLvl="0" animBg="1"/>
      <p:bldP spid="23" grpId="0" animBg="1"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本占位符 23554"/>
          <p:cNvSpPr>
            <a:spLocks noGrp="1"/>
          </p:cNvSpPr>
          <p:nvPr>
            <p:ph type="body" idx="1"/>
          </p:nvPr>
        </p:nvSpPr>
        <p:spPr>
          <a:xfrm>
            <a:off x="383540" y="1669415"/>
            <a:ext cx="8451215" cy="5102860"/>
          </a:xfrm>
          <a:ln w="12700">
            <a:solidFill>
              <a:schemeClr val="tx1"/>
            </a:solidFill>
          </a:ln>
        </p:spPr>
        <p:txBody>
          <a:bodyPr>
            <a:noAutofit/>
          </a:bodyPr>
          <a:lstStyle/>
          <a:p>
            <a:pPr marL="0" indent="-385445" fontAlgn="auto">
              <a:lnSpc>
                <a:spcPct val="150000"/>
              </a:lnSpc>
              <a:spcBef>
                <a:spcPts val="0"/>
              </a:spcBef>
              <a:buNone/>
            </a:pPr>
            <a:r>
              <a:rPr lang="zh-CN" altLang="en-US" sz="2000" dirty="0">
                <a:latin typeface="华文楷体" panose="02010600040101010101" pitchFamily="2" charset="-122"/>
                <a:ea typeface="华文楷体" panose="02010600040101010101" pitchFamily="2" charset="-122"/>
              </a:rPr>
              <a:t>实践共识是电影作品与录像制品的区别与独创性相关：</a:t>
            </a:r>
            <a:endParaRPr lang="zh-CN" altLang="en-US" sz="2000" dirty="0">
              <a:latin typeface="华文楷体" panose="02010600040101010101" pitchFamily="2" charset="-122"/>
              <a:ea typeface="华文楷体" panose="02010600040101010101" pitchFamily="2" charset="-122"/>
            </a:endParaRPr>
          </a:p>
          <a:p>
            <a:pPr marL="360045" indent="-385445" fontAlgn="auto">
              <a:lnSpc>
                <a:spcPct val="150000"/>
              </a:lnSpc>
              <a:spcBef>
                <a:spcPts val="0"/>
              </a:spcBef>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rPr>
              <a:t>独创性高低：（2015）京知民终字第1818号</a:t>
            </a:r>
            <a:endParaRPr lang="zh-CN" altLang="en-US" sz="2000" dirty="0">
              <a:latin typeface="华文楷体" panose="02010600040101010101" pitchFamily="2" charset="-122"/>
              <a:ea typeface="华文楷体" panose="02010600040101010101" pitchFamily="2" charset="-122"/>
              <a:sym typeface="+mn-ea"/>
            </a:endParaRPr>
          </a:p>
          <a:p>
            <a:pPr marL="720090" indent="-385445" fontAlgn="auto">
              <a:lnSpc>
                <a:spcPct val="150000"/>
              </a:lnSpc>
              <a:spcBef>
                <a:spcPts val="0"/>
              </a:spcBef>
              <a:buFont typeface="Wingdings" panose="05000000000000000000" charset="0"/>
              <a:buChar char="p"/>
            </a:pPr>
            <a:r>
              <a:rPr lang="zh-CN" altLang="en-US" sz="2000" b="1" dirty="0">
                <a:latin typeface="华文楷体" panose="02010600040101010101" pitchFamily="2" charset="-122"/>
                <a:ea typeface="华文楷体" panose="02010600040101010101" pitchFamily="2" charset="-122"/>
              </a:rPr>
              <a:t>我国著作权法体系</a:t>
            </a:r>
            <a:r>
              <a:rPr lang="zh-CN" altLang="en-US" sz="2000" dirty="0">
                <a:latin typeface="华文楷体" panose="02010600040101010101" pitchFamily="2" charset="-122"/>
                <a:ea typeface="华文楷体" panose="02010600040101010101" pitchFamily="2" charset="-122"/>
              </a:rPr>
              <a:t>：邻接权客体中存在具有个性化选择的情形</a:t>
            </a:r>
            <a:endParaRPr lang="zh-CN" altLang="en-US" sz="2000" dirty="0">
              <a:latin typeface="华文楷体" panose="02010600040101010101" pitchFamily="2" charset="-122"/>
              <a:ea typeface="华文楷体" panose="02010600040101010101" pitchFamily="2" charset="-122"/>
            </a:endParaRPr>
          </a:p>
          <a:p>
            <a:pPr marL="720090" indent="-385445" fontAlgn="auto">
              <a:lnSpc>
                <a:spcPct val="150000"/>
              </a:lnSpc>
              <a:spcBef>
                <a:spcPts val="0"/>
              </a:spcBef>
              <a:buFont typeface="Wingdings" panose="05000000000000000000" charset="0"/>
              <a:buChar char="p"/>
            </a:pPr>
            <a:r>
              <a:rPr lang="zh-CN" altLang="en-US" sz="2000" b="1" dirty="0">
                <a:latin typeface="华文楷体" panose="02010600040101010101" pitchFamily="2" charset="-122"/>
                <a:ea typeface="华文楷体" panose="02010600040101010101" pitchFamily="2" charset="-122"/>
              </a:rPr>
              <a:t>著作权及邻接权制度的历史发展</a:t>
            </a:r>
            <a:r>
              <a:rPr lang="zh-CN" altLang="en-US" sz="2000" dirty="0">
                <a:latin typeface="华文楷体" panose="02010600040101010101" pitchFamily="2" charset="-122"/>
                <a:ea typeface="华文楷体" panose="02010600040101010101" pitchFamily="2" charset="-122"/>
              </a:rPr>
              <a:t>：对某些体现了个性化选择的表达是赋予著作权还是邻接权，在一定程度上取决于其制度设计和安排</a:t>
            </a:r>
            <a:endParaRPr lang="zh-CN" altLang="en-US" sz="2000" dirty="0">
              <a:latin typeface="华文楷体" panose="02010600040101010101" pitchFamily="2" charset="-122"/>
              <a:ea typeface="华文楷体" panose="02010600040101010101" pitchFamily="2" charset="-122"/>
            </a:endParaRPr>
          </a:p>
          <a:p>
            <a:pPr marL="720090" indent="-385445" fontAlgn="auto">
              <a:lnSpc>
                <a:spcPct val="150000"/>
              </a:lnSpc>
              <a:spcBef>
                <a:spcPts val="0"/>
              </a:spcBef>
              <a:buFont typeface="Wingdings" panose="05000000000000000000" charset="0"/>
              <a:buChar char="p"/>
            </a:pPr>
            <a:r>
              <a:rPr lang="zh-CN" altLang="en-US" sz="2000" b="1" dirty="0">
                <a:latin typeface="华文楷体" panose="02010600040101010101" pitchFamily="2" charset="-122"/>
                <a:ea typeface="华文楷体" panose="02010600040101010101" pitchFamily="2" charset="-122"/>
              </a:rPr>
              <a:t>司法实践的现有做法角度</a:t>
            </a:r>
            <a:r>
              <a:rPr lang="zh-CN" altLang="en-US" sz="2000" dirty="0">
                <a:latin typeface="华文楷体" panose="02010600040101010101" pitchFamily="2" charset="-122"/>
                <a:ea typeface="华文楷体" panose="02010600040101010101" pitchFamily="2" charset="-122"/>
              </a:rPr>
              <a:t>：一些被认定为录像制品的连续画面也或多或少显示出独创性</a:t>
            </a:r>
            <a:endParaRPr lang="zh-CN" altLang="en-US" sz="2000" dirty="0">
              <a:latin typeface="华文楷体" panose="02010600040101010101" pitchFamily="2" charset="-122"/>
              <a:ea typeface="华文楷体" panose="02010600040101010101" pitchFamily="2" charset="-122"/>
            </a:endParaRPr>
          </a:p>
          <a:p>
            <a:pPr marL="360045" indent="-385445" algn="l" fontAlgn="auto">
              <a:lnSpc>
                <a:spcPct val="150000"/>
              </a:lnSpc>
              <a:spcBef>
                <a:spcPts val="0"/>
              </a:spcBef>
              <a:buClrTx/>
              <a:buSzTx/>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rPr>
              <a:t>独创性有无：</a:t>
            </a:r>
            <a:r>
              <a:rPr lang="zh-CN" sz="2000" dirty="0">
                <a:latin typeface="华文楷体" panose="02010600040101010101" pitchFamily="2" charset="-122"/>
                <a:ea typeface="华文楷体" panose="02010600040101010101" pitchFamily="2" charset="-122"/>
                <a:sym typeface="+mn-ea"/>
              </a:rPr>
              <a:t>（</a:t>
            </a:r>
            <a:r>
              <a:rPr sz="2000" dirty="0">
                <a:latin typeface="华文楷体" panose="02010600040101010101" pitchFamily="2" charset="-122"/>
                <a:ea typeface="华文楷体" panose="02010600040101010101" pitchFamily="2" charset="-122"/>
                <a:sym typeface="+mn-ea"/>
              </a:rPr>
              <a:t>2020</a:t>
            </a:r>
            <a:r>
              <a:rPr lang="zh-CN" sz="2000" dirty="0">
                <a:latin typeface="华文楷体" panose="02010600040101010101" pitchFamily="2" charset="-122"/>
                <a:ea typeface="华文楷体" panose="02010600040101010101" pitchFamily="2" charset="-122"/>
                <a:sym typeface="+mn-ea"/>
              </a:rPr>
              <a:t>）</a:t>
            </a:r>
            <a:r>
              <a:rPr sz="2000" dirty="0">
                <a:latin typeface="华文楷体" panose="02010600040101010101" pitchFamily="2" charset="-122"/>
                <a:ea typeface="华文楷体" panose="02010600040101010101" pitchFamily="2" charset="-122"/>
                <a:sym typeface="+mn-ea"/>
              </a:rPr>
              <a:t>京民再128号</a:t>
            </a:r>
            <a:endParaRPr sz="2000" dirty="0">
              <a:latin typeface="华文楷体" panose="02010600040101010101" pitchFamily="2" charset="-122"/>
              <a:ea typeface="华文楷体" panose="02010600040101010101" pitchFamily="2" charset="-122"/>
              <a:sym typeface="+mn-ea"/>
            </a:endParaRPr>
          </a:p>
          <a:p>
            <a:pPr marL="720090" indent="-385445" fontAlgn="auto">
              <a:lnSpc>
                <a:spcPct val="150000"/>
              </a:lnSpc>
              <a:spcBef>
                <a:spcPts val="0"/>
              </a:spcBef>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大量运用镜头技巧、蒙太奇手法和剪辑手法，在机位拍摄角度、镜头切换、拍摄场景与对象选择、拍摄画面的选取、剪辑、编排以及画外解说等方面均体现了摄像、编导等创作者的个性选择和安排</a:t>
            </a:r>
            <a:endParaRPr lang="zh-CN" altLang="en-US" sz="20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AutoShape 15"/>
          <p:cNvSpPr>
            <a:spLocks noChangeArrowheads="1"/>
          </p:cNvSpPr>
          <p:nvPr/>
        </p:nvSpPr>
        <p:spPr bwMode="auto">
          <a:xfrm>
            <a:off x="383540" y="1021715"/>
            <a:ext cx="7524115"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思考：录像制品和视听作品的关系（新浪 </a:t>
            </a:r>
            <a:r>
              <a:rPr lang="en-US" altLang="zh-CN" sz="2400" b="1" dirty="0">
                <a:solidFill>
                  <a:schemeClr val="bg1"/>
                </a:solidFill>
                <a:ea typeface="黑体" panose="02010609060101010101" pitchFamily="49" charset="-122"/>
              </a:rPr>
              <a:t>V </a:t>
            </a:r>
            <a:r>
              <a:rPr lang="zh-CN" altLang="en-US" sz="2400" b="1" dirty="0">
                <a:solidFill>
                  <a:schemeClr val="bg1"/>
                </a:solidFill>
                <a:ea typeface="黑体" panose="02010609060101010101" pitchFamily="49" charset="-122"/>
              </a:rPr>
              <a:t>天盈九州）</a:t>
            </a:r>
            <a:endParaRPr lang="zh-CN" altLang="en-US" sz="2400" b="1" dirty="0">
              <a:solidFill>
                <a:schemeClr val="bg1"/>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5">
                                            <p:txEl>
                                              <p:pRg st="4294967295" end="4294967295"/>
                                            </p:txEl>
                                          </p:spTgt>
                                        </p:tgtEl>
                                        <p:attrNameLst>
                                          <p:attrName>style.visibility</p:attrName>
                                        </p:attrNameLst>
                                      </p:cBhvr>
                                      <p:to>
                                        <p:strVal val="visible"/>
                                      </p:to>
                                    </p:set>
                                    <p:anim calcmode="lin" valueType="num">
                                      <p:cBhvr additive="base">
                                        <p:cTn id="7" dur="500" fill="hold"/>
                                        <p:tgtEl>
                                          <p:spTgt spid="23555">
                                            <p:txEl>
                                              <p:pRg st="4294967295" end="429496729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4294967295" end="429496729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5">
                                            <p:txEl>
                                              <p:pRg st="0" end="0"/>
                                            </p:txEl>
                                          </p:spTgt>
                                        </p:tgtEl>
                                        <p:attrNameLst>
                                          <p:attrName>style.visibility</p:attrName>
                                        </p:attrNameLst>
                                      </p:cBhvr>
                                      <p:to>
                                        <p:strVal val="visible"/>
                                      </p:to>
                                    </p:set>
                                    <p:anim calcmode="lin" valueType="num">
                                      <p:cBhvr additive="base">
                                        <p:cTn id="13"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555">
                                            <p:txEl>
                                              <p:pRg st="0" end="0"/>
                                            </p:txEl>
                                          </p:spTgt>
                                        </p:tgtEl>
                                        <p:attrNameLst>
                                          <p:attrName>style.visibility</p:attrName>
                                        </p:attrNameLst>
                                      </p:cBhvr>
                                      <p:to>
                                        <p:strVal val="visible"/>
                                      </p:to>
                                    </p:set>
                                    <p:anim calcmode="lin" valueType="num">
                                      <p:cBhvr additive="base">
                                        <p:cTn id="19"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555">
                                            <p:txEl>
                                              <p:pRg st="1" end="1"/>
                                            </p:txEl>
                                          </p:spTgt>
                                        </p:tgtEl>
                                        <p:attrNameLst>
                                          <p:attrName>style.visibility</p:attrName>
                                        </p:attrNameLst>
                                      </p:cBhvr>
                                      <p:to>
                                        <p:strVal val="visible"/>
                                      </p:to>
                                    </p:set>
                                    <p:anim calcmode="lin" valueType="num">
                                      <p:cBhvr additive="base">
                                        <p:cTn id="25"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555">
                                            <p:txEl>
                                              <p:pRg st="2" end="2"/>
                                            </p:txEl>
                                          </p:spTgt>
                                        </p:tgtEl>
                                        <p:attrNameLst>
                                          <p:attrName>style.visibility</p:attrName>
                                        </p:attrNameLst>
                                      </p:cBhvr>
                                      <p:to>
                                        <p:strVal val="visible"/>
                                      </p:to>
                                    </p:set>
                                    <p:anim calcmode="lin" valueType="num">
                                      <p:cBhvr additive="base">
                                        <p:cTn id="31"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555">
                                            <p:txEl>
                                              <p:pRg st="3" end="3"/>
                                            </p:txEl>
                                          </p:spTgt>
                                        </p:tgtEl>
                                        <p:attrNameLst>
                                          <p:attrName>style.visibility</p:attrName>
                                        </p:attrNameLst>
                                      </p:cBhvr>
                                      <p:to>
                                        <p:strVal val="visible"/>
                                      </p:to>
                                    </p:set>
                                    <p:anim calcmode="lin" valueType="num">
                                      <p:cBhvr additive="base">
                                        <p:cTn id="37" dur="5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555">
                                            <p:txEl>
                                              <p:pRg st="4" end="4"/>
                                            </p:txEl>
                                          </p:spTgt>
                                        </p:tgtEl>
                                        <p:attrNameLst>
                                          <p:attrName>style.visibility</p:attrName>
                                        </p:attrNameLst>
                                      </p:cBhvr>
                                      <p:to>
                                        <p:strVal val="visible"/>
                                      </p:to>
                                    </p:set>
                                    <p:anim calcmode="lin" valueType="num">
                                      <p:cBhvr additive="base">
                                        <p:cTn id="43" dur="5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5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3555">
                                            <p:txEl>
                                              <p:pRg st="5" end="5"/>
                                            </p:txEl>
                                          </p:spTgt>
                                        </p:tgtEl>
                                        <p:attrNameLst>
                                          <p:attrName>style.visibility</p:attrName>
                                        </p:attrNameLst>
                                      </p:cBhvr>
                                      <p:to>
                                        <p:strVal val="visible"/>
                                      </p:to>
                                    </p:set>
                                    <p:anim calcmode="lin" valueType="num">
                                      <p:cBhvr additive="base">
                                        <p:cTn id="49" dur="5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35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3555">
                                            <p:txEl>
                                              <p:pRg st="6" end="6"/>
                                            </p:txEl>
                                          </p:spTgt>
                                        </p:tgtEl>
                                        <p:attrNameLst>
                                          <p:attrName>style.visibility</p:attrName>
                                        </p:attrNameLst>
                                      </p:cBhvr>
                                      <p:to>
                                        <p:strVal val="visible"/>
                                      </p:to>
                                    </p:set>
                                    <p:anim calcmode="lin" valueType="num">
                                      <p:cBhvr additive="base">
                                        <p:cTn id="55" dur="5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35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6" name="Text Box 4"/>
          <p:cNvSpPr txBox="1">
            <a:spLocks noChangeArrowheads="1"/>
          </p:cNvSpPr>
          <p:nvPr/>
        </p:nvSpPr>
        <p:spPr bwMode="auto">
          <a:xfrm>
            <a:off x="2182495" y="1202055"/>
            <a:ext cx="4565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三、录制者权的内容</a:t>
            </a:r>
            <a:endParaRPr lang="zh-CN" altLang="en-US" sz="2800" b="1" dirty="0">
              <a:ea typeface="黑体" panose="02010609060101010101" pitchFamily="49" charset="-122"/>
            </a:endParaRPr>
          </a:p>
        </p:txBody>
      </p:sp>
      <p:sp>
        <p:nvSpPr>
          <p:cNvPr id="9" name="文本占位符 13314"/>
          <p:cNvSpPr txBox="1"/>
          <p:nvPr/>
        </p:nvSpPr>
        <p:spPr>
          <a:xfrm>
            <a:off x="628650" y="2348845"/>
            <a:ext cx="7631430" cy="1080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华文楷体" panose="02010600040101010101" pitchFamily="2" charset="-122"/>
                <a:ea typeface="华文楷体" panose="02010600040101010101" pitchFamily="2" charset="-122"/>
              </a:rPr>
              <a:t>一是自己复制、发行录音录像制品的权利；二是许可或者禁止他人复制、发行录音录像制品的权利。</a:t>
            </a:r>
            <a:endParaRPr lang="zh-CN" altLang="en-US" sz="2000" dirty="0">
              <a:latin typeface="华文楷体" panose="02010600040101010101" pitchFamily="2" charset="-122"/>
              <a:ea typeface="华文楷体" panose="02010600040101010101" pitchFamily="2" charset="-122"/>
            </a:endParaRPr>
          </a:p>
        </p:txBody>
      </p:sp>
      <p:sp>
        <p:nvSpPr>
          <p:cNvPr id="10" name="文本占位符 13314"/>
          <p:cNvSpPr txBox="1"/>
          <p:nvPr/>
        </p:nvSpPr>
        <p:spPr>
          <a:xfrm>
            <a:off x="628650" y="3456285"/>
            <a:ext cx="7631430" cy="2761635"/>
          </a:xfrm>
          <a:prstGeom prst="rect">
            <a:avLst/>
          </a:prstGeom>
          <a:ln w="19050">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0000"/>
                </a:solidFill>
                <a:latin typeface="华文楷体" panose="02010600040101010101" pitchFamily="2" charset="-122"/>
                <a:ea typeface="华文楷体" panose="02010600040101010101" pitchFamily="2" charset="-122"/>
              </a:rPr>
              <a:t>提示</a:t>
            </a:r>
            <a:r>
              <a:rPr lang="zh-CN" altLang="en-US" sz="2000" dirty="0">
                <a:latin typeface="华文楷体" panose="02010600040101010101" pitchFamily="2" charset="-122"/>
                <a:ea typeface="华文楷体" panose="02010600040101010101" pitchFamily="2" charset="-122"/>
              </a:rPr>
              <a:t>：根据</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音像制品管理条例</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2016</a:t>
            </a:r>
            <a:r>
              <a:rPr lang="zh-CN" altLang="en-US" sz="2000" dirty="0">
                <a:latin typeface="华文楷体" panose="02010600040101010101" pitchFamily="2" charset="-122"/>
                <a:ea typeface="华文楷体" panose="02010600040101010101" pitchFamily="2" charset="-122"/>
              </a:rPr>
              <a:t>）的规定，国家对出版、制作、复制、进口、批发、零售音像制品，实行</a:t>
            </a:r>
            <a:r>
              <a:rPr lang="zh-CN" altLang="en-US" sz="2000" b="1" dirty="0">
                <a:latin typeface="华文楷体" panose="02010600040101010101" pitchFamily="2" charset="-122"/>
                <a:ea typeface="华文楷体" panose="02010600040101010101" pitchFamily="2" charset="-122"/>
              </a:rPr>
              <a:t>许可制度</a:t>
            </a:r>
            <a:r>
              <a:rPr lang="zh-CN" altLang="en-US" sz="2000" dirty="0">
                <a:latin typeface="华文楷体" panose="02010600040101010101" pitchFamily="2" charset="-122"/>
                <a:ea typeface="华文楷体" panose="02010600040101010101" pitchFamily="2" charset="-122"/>
              </a:rPr>
              <a:t>。如果录制者不是具有法人地位的、有权经营录音录像制品出版业务的出版社，</a:t>
            </a:r>
            <a:r>
              <a:rPr lang="zh-CN" altLang="en-US" sz="2000" dirty="0">
                <a:solidFill>
                  <a:srgbClr val="FF0000"/>
                </a:solidFill>
                <a:latin typeface="华文楷体" panose="02010600040101010101" pitchFamily="2" charset="-122"/>
                <a:ea typeface="华文楷体" panose="02010600040101010101" pitchFamily="2" charset="-122"/>
              </a:rPr>
              <a:t>此项权利的行使就必须借助上述出版社进行</a:t>
            </a:r>
            <a:r>
              <a:rPr lang="zh-CN" altLang="en-US" sz="2000" dirty="0">
                <a:latin typeface="华文楷体" panose="02010600040101010101" pitchFamily="2" charset="-122"/>
                <a:ea typeface="华文楷体" panose="02010600040101010101" pitchFamily="2" charset="-122"/>
              </a:rPr>
              <a:t>。也就是说，录制品必须由出版社出版，才能向公众发行；出版社以外的录制者只能复制其录制品，但无权将之向社会公开发行。</a:t>
            </a:r>
            <a:endParaRPr lang="zh-CN" altLang="en-US" sz="2000" dirty="0">
              <a:latin typeface="华文楷体" panose="02010600040101010101" pitchFamily="2" charset="-122"/>
              <a:ea typeface="华文楷体" panose="02010600040101010101" pitchFamily="2" charset="-122"/>
            </a:endParaRPr>
          </a:p>
        </p:txBody>
      </p:sp>
      <p:sp>
        <p:nvSpPr>
          <p:cNvPr id="12" name="圆角矩形 26628"/>
          <p:cNvSpPr/>
          <p:nvPr/>
        </p:nvSpPr>
        <p:spPr>
          <a:xfrm>
            <a:off x="741680" y="1874520"/>
            <a:ext cx="2194560"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vert="horz" wrap="none" anchor="ctr"/>
          <a:lstStyle/>
          <a:p>
            <a:pPr algn="ctr"/>
            <a:r>
              <a:rPr lang="en-US" altLang="zh-CN" sz="2400" dirty="0">
                <a:solidFill>
                  <a:schemeClr val="bg1"/>
                </a:solidFill>
                <a:latin typeface="Arial" panose="020B0604020202020204" pitchFamily="34" charset="0"/>
              </a:rPr>
              <a:t>1</a:t>
            </a:r>
            <a:r>
              <a:rPr lang="zh-CN" altLang="en-US" sz="2400" dirty="0">
                <a:solidFill>
                  <a:schemeClr val="bg1"/>
                </a:solidFill>
                <a:latin typeface="Arial" panose="020B0604020202020204" pitchFamily="34" charset="0"/>
              </a:rPr>
              <a:t>、复制发行权</a:t>
            </a:r>
            <a:endParaRPr lang="zh-CN" altLang="en-US" sz="2400" dirty="0">
              <a:solidFill>
                <a:schemeClr val="bg1"/>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heel(1)">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文本框 25603"/>
          <p:cNvSpPr txBox="1"/>
          <p:nvPr/>
        </p:nvSpPr>
        <p:spPr>
          <a:xfrm>
            <a:off x="863599" y="1631930"/>
            <a:ext cx="7777163" cy="1938020"/>
          </a:xfrm>
          <a:prstGeom prst="rect">
            <a:avLst/>
          </a:prstGeom>
          <a:noFill/>
          <a:ln w="9525">
            <a:noFill/>
          </a:ln>
        </p:spPr>
        <p:txBody>
          <a:bodyPr vert="horz" wrap="square" anchor="t">
            <a:spAutoFit/>
          </a:bodyPr>
          <a:lstStyle/>
          <a:p>
            <a:pPr marL="342900" indent="-342900">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录音录像制作者享有许可他人出租并获得报酬的权利</a:t>
            </a:r>
            <a:endParaRPr lang="zh-CN" altLang="en-US" sz="2000" dirty="0">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出租权最早出现在Trips协议之中。按照其第11条和第14条的要求，至少应赋予计算机程序和电影作品、录音制品以出租权，</a:t>
            </a:r>
            <a:r>
              <a:rPr lang="en-US" altLang="zh-CN" sz="2000" dirty="0">
                <a:latin typeface="华文楷体" panose="02010600040101010101" pitchFamily="2" charset="-122"/>
                <a:ea typeface="华文楷体" panose="02010600040101010101" pitchFamily="2" charset="-122"/>
              </a:rPr>
              <a:t>WPPT</a:t>
            </a:r>
            <a:r>
              <a:rPr lang="zh-CN" altLang="en-US" sz="2000" dirty="0">
                <a:latin typeface="华文楷体" panose="02010600040101010101" pitchFamily="2" charset="-122"/>
                <a:ea typeface="华文楷体" panose="02010600040101010101" pitchFamily="2" charset="-122"/>
              </a:rPr>
              <a:t>第13条也规定成员国应当授予录音制品以出租权</a:t>
            </a:r>
            <a:endParaRPr lang="zh-CN" altLang="en-US" sz="2000" dirty="0">
              <a:latin typeface="华文楷体" panose="02010600040101010101" pitchFamily="2" charset="-122"/>
              <a:ea typeface="华文楷体" panose="02010600040101010101" pitchFamily="2" charset="-122"/>
            </a:endParaRPr>
          </a:p>
        </p:txBody>
      </p:sp>
      <p:sp>
        <p:nvSpPr>
          <p:cNvPr id="25605" name="圆角矩形 25604"/>
          <p:cNvSpPr/>
          <p:nvPr/>
        </p:nvSpPr>
        <p:spPr>
          <a:xfrm>
            <a:off x="755015" y="1222375"/>
            <a:ext cx="2750185"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r>
              <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2、出租权</a:t>
            </a:r>
            <a:endPar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7" name="图片 6"/>
          <p:cNvPicPr>
            <a:picLocks noChangeAspect="1"/>
          </p:cNvPicPr>
          <p:nvPr/>
        </p:nvPicPr>
        <p:blipFill>
          <a:blip r:embed="rId1"/>
          <a:stretch>
            <a:fillRect/>
          </a:stretch>
        </p:blipFill>
        <p:spPr>
          <a:xfrm>
            <a:off x="0" y="2032"/>
            <a:ext cx="9144000" cy="110337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文本框 8"/>
          <p:cNvSpPr txBox="1"/>
          <p:nvPr/>
        </p:nvSpPr>
        <p:spPr>
          <a:xfrm>
            <a:off x="883920" y="4193036"/>
            <a:ext cx="7777163" cy="1476375"/>
          </a:xfrm>
          <a:prstGeom prst="rect">
            <a:avLst/>
          </a:prstGeom>
          <a:noFill/>
          <a:ln w="9525">
            <a:noFill/>
          </a:ln>
        </p:spPr>
        <p:txBody>
          <a:bodyPr vert="horz" wrap="square" anchor="t">
            <a:spAutoFit/>
          </a:bodyPr>
          <a:lstStyle/>
          <a:p>
            <a:pPr marL="342900" indent="-342900">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许可他人通过信息网络向公众传播并获得报酬的权利</a:t>
            </a:r>
            <a:endParaRPr lang="zh-CN" altLang="en-US" sz="2000" dirty="0">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charset="0"/>
              <a:buChar char="Ø"/>
            </a:pPr>
            <a:r>
              <a:rPr lang="en-US" altLang="zh-CN" sz="2000" dirty="0">
                <a:latin typeface="华文楷体" panose="02010600040101010101" pitchFamily="2" charset="-122"/>
                <a:ea typeface="华文楷体" panose="02010600040101010101" pitchFamily="2" charset="-122"/>
              </a:rPr>
              <a:t>WPPT</a:t>
            </a:r>
            <a:r>
              <a:rPr lang="zh-CN" altLang="en-US" sz="2000" dirty="0">
                <a:latin typeface="华文楷体" panose="02010600040101010101" pitchFamily="2" charset="-122"/>
                <a:ea typeface="华文楷体" panose="02010600040101010101" pitchFamily="2" charset="-122"/>
              </a:rPr>
              <a:t>第14条规定了录音制品的信息网络传播权，我国2001年《著作权法》增加了该项内容，权利客体包括录音制品、录像制品</a:t>
            </a:r>
            <a:endParaRPr lang="zh-CN" altLang="en-US" sz="2000" dirty="0">
              <a:latin typeface="华文楷体" panose="02010600040101010101" pitchFamily="2" charset="-122"/>
              <a:ea typeface="华文楷体" panose="02010600040101010101" pitchFamily="2" charset="-122"/>
            </a:endParaRPr>
          </a:p>
        </p:txBody>
      </p:sp>
      <p:sp>
        <p:nvSpPr>
          <p:cNvPr id="10" name="圆角矩形 26628"/>
          <p:cNvSpPr/>
          <p:nvPr/>
        </p:nvSpPr>
        <p:spPr>
          <a:xfrm>
            <a:off x="751952" y="3694586"/>
            <a:ext cx="2753248"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vert="horz" wrap="none" anchor="ctr"/>
          <a:lstStyle/>
          <a:p>
            <a:pPr algn="ctr"/>
            <a:r>
              <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3、信息网络传播权</a:t>
            </a:r>
            <a:endPar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圆角矩形 27652"/>
          <p:cNvSpPr/>
          <p:nvPr/>
        </p:nvSpPr>
        <p:spPr>
          <a:xfrm>
            <a:off x="542290" y="1216660"/>
            <a:ext cx="7407275"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r>
              <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4、录像制作者的广播权与录音制作者的获酬权</a:t>
            </a:r>
            <a:endPar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7655" name="文本框 27654"/>
          <p:cNvSpPr txBox="1"/>
          <p:nvPr/>
        </p:nvSpPr>
        <p:spPr>
          <a:xfrm>
            <a:off x="801370" y="1777365"/>
            <a:ext cx="7829550" cy="2861310"/>
          </a:xfrm>
          <a:prstGeom prst="rect">
            <a:avLst/>
          </a:prstGeom>
          <a:noFill/>
          <a:ln w="6350">
            <a:solidFill>
              <a:schemeClr val="tx1"/>
            </a:solidFill>
          </a:ln>
        </p:spPr>
        <p:txBody>
          <a:bodyPr wrap="square">
            <a:spAutoFit/>
          </a:bodyPr>
          <a:lstStyle/>
          <a:p>
            <a:pPr marL="342900" indent="-342900">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广播组织的义务：电视台播放他人的视听作品、录像制品，应当取得视听作品著作权人或者录像制作者许可，并支付报酬；播放他人的录像制品，还应当取得著作权人许可，并支付报酬。（</a:t>
            </a:r>
            <a:r>
              <a:rPr sz="2000" dirty="0">
                <a:latin typeface="华文楷体" panose="02010600040101010101" pitchFamily="2" charset="-122"/>
                <a:ea typeface="华文楷体" panose="02010600040101010101" pitchFamily="2" charset="-122"/>
              </a:rPr>
              <a:t>第</a:t>
            </a:r>
            <a:r>
              <a:rPr lang="en-US" sz="2000" dirty="0">
                <a:latin typeface="华文楷体" panose="02010600040101010101" pitchFamily="2" charset="-122"/>
                <a:ea typeface="华文楷体" panose="02010600040101010101" pitchFamily="2" charset="-122"/>
              </a:rPr>
              <a:t>48</a:t>
            </a:r>
            <a:r>
              <a:rPr sz="2000" dirty="0">
                <a:latin typeface="华文楷体" panose="02010600040101010101" pitchFamily="2" charset="-122"/>
                <a:ea typeface="华文楷体" panose="02010600040101010101" pitchFamily="2" charset="-122"/>
              </a:rPr>
              <a:t>条</a:t>
            </a:r>
            <a:r>
              <a:rPr lang="zh-CN" altLang="en-US" sz="2000" dirty="0">
                <a:latin typeface="华文楷体" panose="02010600040101010101" pitchFamily="2" charset="-122"/>
                <a:ea typeface="华文楷体" panose="02010600040101010101" pitchFamily="2" charset="-122"/>
              </a:rPr>
              <a:t>）</a:t>
            </a:r>
            <a:endParaRPr lang="zh-CN" altLang="en-US" sz="2000" dirty="0">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charset="0"/>
              <a:buChar char="Ø"/>
            </a:pPr>
            <a:r>
              <a:rPr lang="zh-CN" altLang="en-US" sz="2000" dirty="0">
                <a:solidFill>
                  <a:srgbClr val="FF0000"/>
                </a:solidFill>
                <a:latin typeface="华文楷体" panose="02010600040101010101" pitchFamily="2" charset="-122"/>
                <a:ea typeface="华文楷体" panose="02010600040101010101" pitchFamily="2" charset="-122"/>
                <a:sym typeface="+mn-ea"/>
              </a:rPr>
              <a:t>将录音制品用于有线或者无线公开传播，或者通过传送声音的技术设备向公众公开播送的，应当向录音制作者支付报酬（第</a:t>
            </a:r>
            <a:r>
              <a:rPr lang="en-US" altLang="zh-CN" sz="2000" dirty="0">
                <a:solidFill>
                  <a:srgbClr val="FF0000"/>
                </a:solidFill>
                <a:latin typeface="华文楷体" panose="02010600040101010101" pitchFamily="2" charset="-122"/>
                <a:ea typeface="华文楷体" panose="02010600040101010101" pitchFamily="2" charset="-122"/>
                <a:sym typeface="+mn-ea"/>
              </a:rPr>
              <a:t>45</a:t>
            </a:r>
            <a:r>
              <a:rPr lang="zh-CN" altLang="en-US" sz="2000" dirty="0">
                <a:solidFill>
                  <a:srgbClr val="FF0000"/>
                </a:solidFill>
                <a:latin typeface="华文楷体" panose="02010600040101010101" pitchFamily="2" charset="-122"/>
                <a:ea typeface="华文楷体" panose="02010600040101010101" pitchFamily="2" charset="-122"/>
                <a:sym typeface="+mn-ea"/>
              </a:rPr>
              <a:t>条）</a:t>
            </a:r>
            <a:endParaRPr lang="en-US" altLang="zh-CN" sz="2000"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0" y="2032"/>
            <a:ext cx="9144000" cy="110337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2032"/>
            <a:ext cx="9144000" cy="110337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 name="矩形 1"/>
          <p:cNvSpPr/>
          <p:nvPr/>
        </p:nvSpPr>
        <p:spPr>
          <a:xfrm>
            <a:off x="1128395" y="2459990"/>
            <a:ext cx="7389495" cy="2553335"/>
          </a:xfrm>
          <a:prstGeom prst="rect">
            <a:avLst/>
          </a:prstGeom>
          <a:ln w="12700">
            <a:solidFill>
              <a:schemeClr val="tx1"/>
            </a:solidFill>
          </a:ln>
        </p:spPr>
        <p:txBody>
          <a:bodyPr wrap="square">
            <a:spAutoFit/>
          </a:bodyPr>
          <a:lstStyle/>
          <a:p>
            <a:pPr marL="360045" indent="-342900" fontAlgn="auto">
              <a:lnSpc>
                <a:spcPct val="20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复制发行权、出租权、信息网络传播权的保护期为五十年，截止于该制品首次制作完成后第</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年的</a:t>
            </a:r>
            <a:r>
              <a:rPr lang="en-US" altLang="zh-CN" sz="2000" dirty="0">
                <a:latin typeface="华文楷体" panose="02010600040101010101" pitchFamily="2" charset="-122"/>
                <a:ea typeface="华文楷体" panose="02010600040101010101" pitchFamily="2" charset="-122"/>
              </a:rPr>
              <a:t>12</a:t>
            </a:r>
            <a:r>
              <a:rPr lang="zh-CN" altLang="en-US" sz="2000" dirty="0">
                <a:latin typeface="华文楷体" panose="02010600040101010101" pitchFamily="2" charset="-122"/>
                <a:ea typeface="华文楷体" panose="02010600040101010101" pitchFamily="2" charset="-122"/>
              </a:rPr>
              <a:t>月</a:t>
            </a:r>
            <a:r>
              <a:rPr lang="en-US" altLang="zh-CN" sz="2000" dirty="0">
                <a:latin typeface="华文楷体" panose="02010600040101010101" pitchFamily="2" charset="-122"/>
                <a:ea typeface="华文楷体" panose="02010600040101010101" pitchFamily="2" charset="-122"/>
              </a:rPr>
              <a:t>31</a:t>
            </a:r>
            <a:r>
              <a:rPr lang="zh-CN" altLang="en-US" sz="2000" dirty="0">
                <a:latin typeface="华文楷体" panose="02010600040101010101" pitchFamily="2" charset="-122"/>
                <a:ea typeface="华文楷体" panose="02010600040101010101" pitchFamily="2" charset="-122"/>
              </a:rPr>
              <a:t>日</a:t>
            </a:r>
            <a:endParaRPr lang="en-US" altLang="zh-CN" sz="2000" dirty="0">
              <a:latin typeface="华文楷体" panose="02010600040101010101" pitchFamily="2" charset="-122"/>
              <a:ea typeface="华文楷体" panose="02010600040101010101" pitchFamily="2" charset="-122"/>
            </a:endParaRPr>
          </a:p>
          <a:p>
            <a:pPr marL="360045" indent="-342900" fontAlgn="auto">
              <a:lnSpc>
                <a:spcPct val="20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录像制作者的广播权与录音制作者的获酬权没有明确保护期，但从体系角度看，应同录制者的其他财产权</a:t>
            </a:r>
            <a:endParaRPr lang="zh-CN" altLang="en-US" sz="2000" dirty="0">
              <a:latin typeface="华文楷体" panose="02010600040101010101" pitchFamily="2" charset="-122"/>
              <a:ea typeface="华文楷体" panose="02010600040101010101" pitchFamily="2" charset="-122"/>
            </a:endParaRPr>
          </a:p>
        </p:txBody>
      </p:sp>
      <p:sp>
        <p:nvSpPr>
          <p:cNvPr id="11" name="圆角矩形 26628"/>
          <p:cNvSpPr/>
          <p:nvPr/>
        </p:nvSpPr>
        <p:spPr>
          <a:xfrm>
            <a:off x="581501" y="1445416"/>
            <a:ext cx="1684179"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vert="horz" wrap="none" anchor="ctr"/>
          <a:lstStyle/>
          <a:p>
            <a:pPr algn="ctr"/>
            <a:r>
              <a:rPr lang="en-US" altLang="zh-CN" sz="2400" dirty="0">
                <a:solidFill>
                  <a:schemeClr val="bg1"/>
                </a:solidFill>
                <a:latin typeface="Arial" panose="020B0604020202020204" pitchFamily="34" charset="0"/>
              </a:rPr>
              <a:t>5</a:t>
            </a:r>
            <a:r>
              <a:rPr lang="zh-CN" altLang="en-US" sz="2400" dirty="0">
                <a:solidFill>
                  <a:schemeClr val="bg1"/>
                </a:solidFill>
                <a:latin typeface="Arial" panose="020B0604020202020204" pitchFamily="34" charset="0"/>
              </a:rPr>
              <a:t>、保护期</a:t>
            </a:r>
            <a:endParaRPr lang="zh-CN" altLang="en-US" sz="2400" dirty="0">
              <a:solidFill>
                <a:schemeClr val="bg1"/>
              </a:solidFill>
              <a:latin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0" y="2032"/>
            <a:ext cx="9144000" cy="1103376"/>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9" name="Text Box 4"/>
          <p:cNvSpPr txBox="1">
            <a:spLocks noChangeArrowheads="1"/>
          </p:cNvSpPr>
          <p:nvPr/>
        </p:nvSpPr>
        <p:spPr bwMode="auto">
          <a:xfrm>
            <a:off x="375285" y="1130935"/>
            <a:ext cx="8304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四、录制者与著作权人、表演者、使用者的关系</a:t>
            </a:r>
            <a:endParaRPr lang="zh-CN" altLang="en-US" sz="2800" b="1" dirty="0">
              <a:ea typeface="黑体" panose="02010609060101010101" pitchFamily="49" charset="-122"/>
            </a:endParaRPr>
          </a:p>
        </p:txBody>
      </p:sp>
      <p:sp>
        <p:nvSpPr>
          <p:cNvPr id="100" name="文本框 99"/>
          <p:cNvSpPr txBox="1"/>
          <p:nvPr/>
        </p:nvSpPr>
        <p:spPr>
          <a:xfrm>
            <a:off x="375285" y="1652905"/>
            <a:ext cx="8393430" cy="5169535"/>
          </a:xfrm>
          <a:prstGeom prst="rect">
            <a:avLst/>
          </a:prstGeom>
          <a:noFill/>
          <a:ln w="9525">
            <a:noFill/>
          </a:ln>
        </p:spPr>
        <p:txBody>
          <a:bodyPr wrap="square">
            <a:spAutoFit/>
          </a:bodyPr>
          <a:p>
            <a:pPr marL="342900" indent="-342900" fontAlgn="auto">
              <a:lnSpc>
                <a:spcPct val="150000"/>
              </a:lnSpc>
              <a:buFont typeface="Wingdings" panose="05000000000000000000" charset="0"/>
              <a:buChar char="Ø"/>
            </a:pPr>
            <a:r>
              <a:rPr lang="zh-CN" sz="2000" b="0">
                <a:latin typeface="Times New Roman" panose="02020603050405020304" pitchFamily="18" charset="0"/>
                <a:ea typeface="楷体" panose="02010609060101010101" pitchFamily="49" charset="-122"/>
                <a:cs typeface="Times New Roman" panose="02020603050405020304" pitchFamily="18" charset="0"/>
              </a:rPr>
              <a:t>与著作权人的关系：</a:t>
            </a:r>
            <a:endParaRPr lang="zh-CN" sz="2000" b="0">
              <a:latin typeface="Times New Roman" panose="02020603050405020304" pitchFamily="18" charset="0"/>
              <a:ea typeface="楷体" panose="02010609060101010101" pitchFamily="49" charset="-122"/>
              <a:cs typeface="Times New Roman" panose="02020603050405020304" pitchFamily="18" charset="0"/>
            </a:endParaRPr>
          </a:p>
          <a:p>
            <a:pPr marL="702310" indent="-342900" fontAlgn="auto">
              <a:lnSpc>
                <a:spcPct val="150000"/>
              </a:lnSpc>
              <a:buFont typeface="Wingdings" panose="05000000000000000000" charset="0"/>
              <a:buChar char="p"/>
            </a:pPr>
            <a:r>
              <a:rPr lang="zh-CN" sz="2000" b="0">
                <a:latin typeface="Times New Roman" panose="02020603050405020304" pitchFamily="18" charset="0"/>
                <a:ea typeface="楷体" panose="02010609060101010101" pitchFamily="49" charset="-122"/>
                <a:cs typeface="Times New Roman" panose="02020603050405020304" pitchFamily="18" charset="0"/>
              </a:rPr>
              <a:t>使用他人作品制作录音录像制品，应取得著作权人的许可</a:t>
            </a:r>
            <a:endParaRPr lang="zh-CN" sz="2000" b="0">
              <a:latin typeface="Times New Roman" panose="02020603050405020304" pitchFamily="18" charset="0"/>
              <a:ea typeface="楷体" panose="02010609060101010101" pitchFamily="49" charset="-122"/>
              <a:cs typeface="Times New Roman" panose="02020603050405020304" pitchFamily="18" charset="0"/>
            </a:endParaRPr>
          </a:p>
          <a:p>
            <a:pPr marL="702310" indent="-342900" fontAlgn="auto">
              <a:lnSpc>
                <a:spcPct val="150000"/>
              </a:lnSpc>
              <a:buFont typeface="Wingdings" panose="05000000000000000000" charset="0"/>
              <a:buChar char="p"/>
            </a:pPr>
            <a:r>
              <a:rPr lang="zh-CN" sz="2000" b="0">
                <a:latin typeface="Times New Roman" panose="02020603050405020304" pitchFamily="18" charset="0"/>
                <a:ea typeface="楷体" panose="02010609060101010101" pitchFamily="49" charset="-122"/>
                <a:cs typeface="Times New Roman" panose="02020603050405020304" pitchFamily="18" charset="0"/>
              </a:rPr>
              <a:t>使用演绎作品制作录音录像制品，应取得演绎作品著作权人和原作品著作权人的许可</a:t>
            </a:r>
            <a:endParaRPr lang="zh-CN" sz="2000" b="0">
              <a:latin typeface="Times New Roman" panose="02020603050405020304" pitchFamily="18" charset="0"/>
              <a:ea typeface="楷体" panose="02010609060101010101" pitchFamily="49" charset="-122"/>
              <a:cs typeface="Times New Roman" panose="02020603050405020304" pitchFamily="18" charset="0"/>
            </a:endParaRPr>
          </a:p>
          <a:p>
            <a:pPr marL="702310" indent="-342900" fontAlgn="auto">
              <a:lnSpc>
                <a:spcPct val="150000"/>
              </a:lnSpc>
              <a:buFont typeface="Wingdings" panose="05000000000000000000" charset="0"/>
              <a:buChar char="p"/>
            </a:pPr>
            <a:r>
              <a:rPr lang="zh-CN" sz="2000" b="0">
                <a:latin typeface="Times New Roman" panose="02020603050405020304" pitchFamily="18" charset="0"/>
                <a:ea typeface="楷体" panose="02010609060101010101" pitchFamily="49" charset="-122"/>
                <a:cs typeface="Times New Roman" panose="02020603050405020304" pitchFamily="18" charset="0"/>
              </a:rPr>
              <a:t>使用他人已合法录制为录音制品的音乐作品制作录音作品，可以不经著作权人许可，但应按规定向著作权人支付报酬，声明例外</a:t>
            </a:r>
            <a:endParaRPr lang="zh-CN" sz="2000" b="0">
              <a:latin typeface="Times New Roman" panose="02020603050405020304" pitchFamily="18" charset="0"/>
              <a:ea typeface="楷体" panose="02010609060101010101" pitchFamily="49" charset="-122"/>
              <a:cs typeface="Times New Roman" panose="02020603050405020304" pitchFamily="18" charset="0"/>
            </a:endParaRPr>
          </a:p>
          <a:p>
            <a:pPr marL="342900" indent="-342900" fontAlgn="auto">
              <a:lnSpc>
                <a:spcPct val="150000"/>
              </a:lnSpc>
              <a:buFont typeface="Wingdings" panose="05000000000000000000" charset="0"/>
              <a:buChar char="Ø"/>
            </a:pPr>
            <a:r>
              <a:rPr lang="zh-CN" sz="2000" b="0">
                <a:latin typeface="Times New Roman" panose="02020603050405020304" pitchFamily="18" charset="0"/>
                <a:ea typeface="楷体" panose="02010609060101010101" pitchFamily="49" charset="-122"/>
                <a:cs typeface="Times New Roman" panose="02020603050405020304" pitchFamily="18" charset="0"/>
              </a:rPr>
              <a:t>与表演者的关系：应当同表演者订立合同并支付报酬</a:t>
            </a:r>
            <a:endParaRPr lang="zh-CN" sz="2000" b="0">
              <a:latin typeface="Times New Roman" panose="02020603050405020304" pitchFamily="18" charset="0"/>
              <a:ea typeface="楷体" panose="02010609060101010101" pitchFamily="49" charset="-122"/>
              <a:cs typeface="Times New Roman" panose="02020603050405020304" pitchFamily="18" charset="0"/>
            </a:endParaRPr>
          </a:p>
          <a:p>
            <a:pPr marL="342900" indent="-342900" fontAlgn="auto">
              <a:lnSpc>
                <a:spcPct val="150000"/>
              </a:lnSpc>
              <a:buFont typeface="Wingdings" panose="05000000000000000000" charset="0"/>
              <a:buChar char="Ø"/>
            </a:pPr>
            <a:r>
              <a:rPr lang="zh-CN" sz="2000" b="0">
                <a:latin typeface="Times New Roman" panose="02020603050405020304" pitchFamily="18" charset="0"/>
                <a:ea typeface="楷体" panose="02010609060101010101" pitchFamily="49" charset="-122"/>
                <a:cs typeface="Times New Roman" panose="02020603050405020304" pitchFamily="18" charset="0"/>
              </a:rPr>
              <a:t>与使用者的关系：</a:t>
            </a:r>
            <a:endParaRPr lang="zh-CN" sz="2000" b="0">
              <a:latin typeface="Times New Roman" panose="02020603050405020304" pitchFamily="18" charset="0"/>
              <a:ea typeface="楷体" panose="02010609060101010101" pitchFamily="49" charset="-122"/>
              <a:cs typeface="Times New Roman" panose="02020603050405020304" pitchFamily="18" charset="0"/>
            </a:endParaRPr>
          </a:p>
          <a:p>
            <a:pPr marL="702310" indent="-342900" algn="l" fontAlgn="auto">
              <a:lnSpc>
                <a:spcPct val="150000"/>
              </a:lnSpc>
              <a:buClrTx/>
              <a:buSzTx/>
              <a:buFont typeface="Wingdings" panose="05000000000000000000" charset="0"/>
              <a:buChar char="p"/>
            </a:pPr>
            <a:r>
              <a:rPr lang="zh-CN" sz="2000" b="0">
                <a:latin typeface="Times New Roman" panose="02020603050405020304" pitchFamily="18" charset="0"/>
                <a:ea typeface="楷体" panose="02010609060101010101" pitchFamily="49" charset="-122"/>
                <a:cs typeface="Times New Roman" panose="02020603050405020304" pitchFamily="18" charset="0"/>
              </a:rPr>
              <a:t>复制、发行、通过信息网络向公众传播音像制品，应当取得录音录像</a:t>
            </a:r>
            <a:r>
              <a:rPr lang="zh-CN" sz="2000" b="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制作者、表演者和著作权人</a:t>
            </a:r>
            <a:r>
              <a:rPr lang="zh-CN" sz="2000" b="0">
                <a:latin typeface="Times New Roman" panose="02020603050405020304" pitchFamily="18" charset="0"/>
                <a:ea typeface="楷体" panose="02010609060101010101" pitchFamily="49" charset="-122"/>
                <a:cs typeface="Times New Roman" panose="02020603050405020304" pitchFamily="18" charset="0"/>
              </a:rPr>
              <a:t>的许可并支付报酬</a:t>
            </a:r>
            <a:endParaRPr lang="zh-CN" sz="2000" b="0">
              <a:latin typeface="Times New Roman" panose="02020603050405020304" pitchFamily="18" charset="0"/>
              <a:ea typeface="楷体" panose="02010609060101010101" pitchFamily="49" charset="-122"/>
              <a:cs typeface="Times New Roman" panose="02020603050405020304" pitchFamily="18" charset="0"/>
            </a:endParaRPr>
          </a:p>
          <a:p>
            <a:pPr marL="702310" indent="-342900" algn="l" fontAlgn="auto">
              <a:lnSpc>
                <a:spcPct val="150000"/>
              </a:lnSpc>
              <a:buClrTx/>
              <a:buSzTx/>
              <a:buFont typeface="Wingdings" panose="05000000000000000000" charset="0"/>
              <a:buChar char="p"/>
            </a:pPr>
            <a:r>
              <a:rPr lang="zh-CN" sz="2000" b="0">
                <a:latin typeface="Times New Roman" panose="02020603050405020304" pitchFamily="18" charset="0"/>
                <a:ea typeface="楷体" panose="02010609060101010101" pitchFamily="49" charset="-122"/>
                <a:cs typeface="Times New Roman" panose="02020603050405020304" pitchFamily="18" charset="0"/>
              </a:rPr>
              <a:t>出租录音录像制品，应当取得</a:t>
            </a:r>
            <a:r>
              <a:rPr lang="zh-CN" sz="2000" b="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录制者、表演者</a:t>
            </a:r>
            <a:r>
              <a:rPr lang="zh-CN" sz="2000" b="0">
                <a:latin typeface="Times New Roman" panose="02020603050405020304" pitchFamily="18" charset="0"/>
                <a:ea typeface="楷体" panose="02010609060101010101" pitchFamily="49" charset="-122"/>
                <a:cs typeface="Times New Roman" panose="02020603050405020304" pitchFamily="18" charset="0"/>
              </a:rPr>
              <a:t>许可并支付报酬</a:t>
            </a:r>
            <a:endParaRPr lang="zh-CN" sz="200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本占位符 23554"/>
          <p:cNvSpPr>
            <a:spLocks noGrp="1"/>
          </p:cNvSpPr>
          <p:nvPr>
            <p:ph type="body" idx="1"/>
          </p:nvPr>
        </p:nvSpPr>
        <p:spPr>
          <a:xfrm>
            <a:off x="568960" y="2143760"/>
            <a:ext cx="7691120" cy="4277360"/>
          </a:xfrm>
        </p:spPr>
        <p:txBody>
          <a:bodyPr>
            <a:normAutofit/>
          </a:bodyPr>
          <a:lstStyle/>
          <a:p>
            <a:pPr algn="ctr">
              <a:lnSpc>
                <a:spcPct val="150000"/>
              </a:lnSpc>
            </a:pPr>
            <a:r>
              <a:rPr lang="zh-CN" altLang="en-US" sz="2000" dirty="0">
                <a:latin typeface="华文楷体" panose="02010600040101010101" pitchFamily="2" charset="-122"/>
                <a:ea typeface="华文楷体" panose="02010600040101010101" pitchFamily="2" charset="-122"/>
              </a:rPr>
              <a:t>田峰 </a:t>
            </a:r>
            <a:r>
              <a:rPr lang="en-US" altLang="zh-CN" sz="2000" dirty="0">
                <a:latin typeface="华文楷体" panose="02010600040101010101" pitchFamily="2" charset="-122"/>
                <a:ea typeface="华文楷体" panose="02010600040101010101" pitchFamily="2" charset="-122"/>
              </a:rPr>
              <a:t>V. </a:t>
            </a:r>
            <a:r>
              <a:rPr lang="zh-CN" altLang="en-US" sz="2000" dirty="0">
                <a:latin typeface="华文楷体" panose="02010600040101010101" pitchFamily="2" charset="-122"/>
                <a:ea typeface="华文楷体" panose="02010600040101010101" pitchFamily="2" charset="-122"/>
              </a:rPr>
              <a:t>北京乐海盛世国际音乐文化发展有限公司、张政等</a:t>
            </a:r>
            <a:endParaRPr lang="en-US" altLang="zh-CN" sz="20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AutoShape 15"/>
          <p:cNvSpPr>
            <a:spLocks noChangeArrowheads="1"/>
          </p:cNvSpPr>
          <p:nvPr/>
        </p:nvSpPr>
        <p:spPr bwMode="auto">
          <a:xfrm>
            <a:off x="667069" y="1262381"/>
            <a:ext cx="5063172"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思考：作品与制品</a:t>
            </a:r>
            <a:endParaRPr lang="zh-CN" altLang="en-US" sz="2400" b="1" dirty="0">
              <a:solidFill>
                <a:schemeClr val="bg1"/>
              </a:solidFill>
              <a:ea typeface="黑体" panose="02010609060101010101" pitchFamily="49" charset="-122"/>
            </a:endParaRPr>
          </a:p>
        </p:txBody>
      </p:sp>
      <p:sp>
        <p:nvSpPr>
          <p:cNvPr id="9" name="未知"/>
          <p:cNvSpPr/>
          <p:nvPr/>
        </p:nvSpPr>
        <p:spPr bwMode="auto">
          <a:xfrm>
            <a:off x="887095" y="3429000"/>
            <a:ext cx="3238500" cy="292735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434343"/>
              </a:gs>
              <a:gs pos="100000">
                <a:srgbClr val="323232"/>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Oval 4"/>
          <p:cNvSpPr>
            <a:spLocks noChangeArrowheads="1"/>
          </p:cNvSpPr>
          <p:nvPr/>
        </p:nvSpPr>
        <p:spPr bwMode="auto">
          <a:xfrm>
            <a:off x="3589973" y="4076700"/>
            <a:ext cx="1727200" cy="1485900"/>
          </a:xfrm>
          <a:prstGeom prst="ellipse">
            <a:avLst/>
          </a:prstGeom>
          <a:gradFill rotWithShape="1">
            <a:gsLst>
              <a:gs pos="0">
                <a:srgbClr val="CDCDCD"/>
              </a:gs>
              <a:gs pos="100000">
                <a:srgbClr val="ECECEC"/>
              </a:gs>
            </a:gsLst>
            <a:path path="shape">
              <a:fillToRect l="50000" t="50000" r="50000" b="50000"/>
            </a:path>
          </a:gradFill>
          <a:ln w="9525" cap="flat" cmpd="sng">
            <a:solidFill>
              <a:srgbClr val="ECECE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未知"/>
          <p:cNvSpPr/>
          <p:nvPr/>
        </p:nvSpPr>
        <p:spPr bwMode="auto">
          <a:xfrm flipH="1">
            <a:off x="4701857" y="3429000"/>
            <a:ext cx="3447844" cy="295275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ECECEC"/>
              </a:gs>
              <a:gs pos="100000">
                <a:srgbClr val="CDCDCD"/>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Text Box 6"/>
          <p:cNvSpPr txBox="1">
            <a:spLocks noChangeArrowheads="1"/>
          </p:cNvSpPr>
          <p:nvPr/>
        </p:nvSpPr>
        <p:spPr bwMode="auto">
          <a:xfrm>
            <a:off x="3608071" y="4219485"/>
            <a:ext cx="16446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ea typeface="黑体" panose="02010609060101010101" pitchFamily="49" charset="-122"/>
              </a:rPr>
              <a:t>1</a:t>
            </a:r>
            <a:r>
              <a:rPr lang="zh-CN" altLang="en-US" dirty="0">
                <a:ea typeface="黑体" panose="02010609060101010101" pitchFamily="49" charset="-122"/>
              </a:rPr>
              <a:t>、音乐作品与制品的关系</a:t>
            </a:r>
            <a:endParaRPr lang="en-US" altLang="zh-CN" dirty="0">
              <a:ea typeface="黑体" panose="02010609060101010101" pitchFamily="49" charset="-122"/>
            </a:endParaRPr>
          </a:p>
          <a:p>
            <a:r>
              <a:rPr lang="en-US" altLang="zh-CN" dirty="0">
                <a:ea typeface="黑体" panose="02010609060101010101" pitchFamily="49" charset="-122"/>
              </a:rPr>
              <a:t>2</a:t>
            </a:r>
            <a:r>
              <a:rPr lang="zh-CN" altLang="en-US" dirty="0">
                <a:ea typeface="黑体" panose="02010609060101010101" pitchFamily="49" charset="-122"/>
              </a:rPr>
              <a:t>、制作者与委托者的关系</a:t>
            </a:r>
            <a:endParaRPr lang="zh-CN" altLang="en-US" dirty="0">
              <a:ea typeface="黑体" panose="02010609060101010101" pitchFamily="49" charset="-122"/>
            </a:endParaRPr>
          </a:p>
        </p:txBody>
      </p:sp>
      <p:sp>
        <p:nvSpPr>
          <p:cNvPr id="13" name="Rectangle 7"/>
          <p:cNvSpPr>
            <a:spLocks noChangeArrowheads="1"/>
          </p:cNvSpPr>
          <p:nvPr/>
        </p:nvSpPr>
        <p:spPr bwMode="auto">
          <a:xfrm rot="10800000">
            <a:off x="883920" y="2851150"/>
            <a:ext cx="3241675" cy="577850"/>
          </a:xfrm>
          <a:prstGeom prst="rect">
            <a:avLst/>
          </a:prstGeom>
          <a:gradFill rotWithShape="1">
            <a:gsLst>
              <a:gs pos="0">
                <a:srgbClr val="323232"/>
              </a:gs>
              <a:gs pos="100000">
                <a:srgbClr val="434343"/>
              </a:gs>
            </a:gsLst>
            <a:lin ang="5400000" scaled="1"/>
          </a:gradFill>
          <a:ln w="9525" cap="flat" cmpd="sng">
            <a:solidFill>
              <a:srgbClr val="CDCDCD"/>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Rectangle 8"/>
          <p:cNvSpPr>
            <a:spLocks noChangeArrowheads="1"/>
          </p:cNvSpPr>
          <p:nvPr/>
        </p:nvSpPr>
        <p:spPr bwMode="auto">
          <a:xfrm rot="10800000">
            <a:off x="4701857" y="2851150"/>
            <a:ext cx="3447846" cy="577850"/>
          </a:xfrm>
          <a:prstGeom prst="rect">
            <a:avLst/>
          </a:prstGeom>
          <a:gradFill rotWithShape="1">
            <a:gsLst>
              <a:gs pos="0">
                <a:srgbClr val="CDCDCD"/>
              </a:gs>
              <a:gs pos="100000">
                <a:srgbClr val="ECECEC"/>
              </a:gs>
            </a:gsLst>
            <a:lin ang="5400000" scaled="1"/>
          </a:gradFill>
          <a:ln w="9525" cap="flat" cmpd="sng">
            <a:solidFill>
              <a:srgbClr val="ECECE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Text Box 10"/>
          <p:cNvSpPr txBox="1">
            <a:spLocks noChangeArrowheads="1"/>
          </p:cNvSpPr>
          <p:nvPr/>
        </p:nvSpPr>
        <p:spPr bwMode="auto">
          <a:xfrm>
            <a:off x="5767903" y="2900015"/>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dirty="0"/>
              <a:t>张政等</a:t>
            </a:r>
            <a:endParaRPr lang="zh-CN" altLang="en-US" sz="2400" dirty="0"/>
          </a:p>
        </p:txBody>
      </p:sp>
      <p:sp>
        <p:nvSpPr>
          <p:cNvPr id="16" name="Text Box 11"/>
          <p:cNvSpPr txBox="1">
            <a:spLocks noChangeArrowheads="1"/>
          </p:cNvSpPr>
          <p:nvPr/>
        </p:nvSpPr>
        <p:spPr bwMode="auto">
          <a:xfrm>
            <a:off x="883919" y="3491485"/>
            <a:ext cx="2585404"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2000" dirty="0">
                <a:solidFill>
                  <a:schemeClr val="bg1"/>
                </a:solidFill>
                <a:latin typeface="华文楷体" panose="02010600040101010101" pitchFamily="2" charset="-122"/>
                <a:ea typeface="华文楷体" panose="02010600040101010101" pitchFamily="2" charset="-122"/>
              </a:rPr>
              <a:t>《</a:t>
            </a:r>
            <a:r>
              <a:rPr lang="zh-CN" altLang="en-US" sz="2000" dirty="0">
                <a:solidFill>
                  <a:schemeClr val="bg1"/>
                </a:solidFill>
                <a:latin typeface="华文楷体" panose="02010600040101010101" pitchFamily="2" charset="-122"/>
                <a:ea typeface="华文楷体" panose="02010600040101010101" pitchFamily="2" charset="-122"/>
              </a:rPr>
              <a:t>香烟爱上火柴</a:t>
            </a:r>
            <a:r>
              <a:rPr lang="en-US" altLang="zh-CN" sz="2000" dirty="0">
                <a:solidFill>
                  <a:schemeClr val="bg1"/>
                </a:solidFill>
                <a:latin typeface="华文楷体" panose="02010600040101010101" pitchFamily="2" charset="-122"/>
                <a:ea typeface="华文楷体" panose="02010600040101010101" pitchFamily="2" charset="-122"/>
              </a:rPr>
              <a:t>》</a:t>
            </a:r>
            <a:r>
              <a:rPr lang="zh-CN" altLang="en-US" sz="2000" dirty="0">
                <a:solidFill>
                  <a:schemeClr val="bg1"/>
                </a:solidFill>
                <a:latin typeface="华文楷体" panose="02010600040101010101" pitchFamily="2" charset="-122"/>
                <a:ea typeface="华文楷体" panose="02010600040101010101" pitchFamily="2" charset="-122"/>
              </a:rPr>
              <a:t>录音制品中除张政演唱的声音之外，混录音等其他声音都是田峰制作的，属于一种音乐作品</a:t>
            </a:r>
            <a:endParaRPr lang="zh-CN" altLang="en-US" dirty="0">
              <a:latin typeface="华文楷体" panose="02010600040101010101" pitchFamily="2" charset="-122"/>
              <a:ea typeface="华文楷体" panose="02010600040101010101" pitchFamily="2" charset="-122"/>
            </a:endParaRPr>
          </a:p>
        </p:txBody>
      </p:sp>
      <p:sp>
        <p:nvSpPr>
          <p:cNvPr id="17" name="Text Box 12"/>
          <p:cNvSpPr txBox="1">
            <a:spLocks noChangeArrowheads="1"/>
          </p:cNvSpPr>
          <p:nvPr/>
        </p:nvSpPr>
        <p:spPr bwMode="auto">
          <a:xfrm>
            <a:off x="5455921" y="3429000"/>
            <a:ext cx="2600959"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35000"/>
              </a:lnSpc>
            </a:pPr>
            <a:r>
              <a:rPr lang="zh-CN" altLang="en-US" sz="2000" dirty="0">
                <a:latin typeface="华文楷体" panose="02010600040101010101" pitchFamily="2" charset="-122"/>
                <a:ea typeface="华文楷体" panose="02010600040101010101" pitchFamily="2" charset="-122"/>
              </a:rPr>
              <a:t>张政作为</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香烟爱上火柴</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的词曲作者和表演者，为田峰的制作工作支付了报酬，对相关录音制品的制作享有决定权并承担风险</a:t>
            </a:r>
            <a:endParaRPr lang="zh-CN" altLang="en-US" sz="2000" dirty="0">
              <a:latin typeface="华文楷体" panose="02010600040101010101" pitchFamily="2" charset="-122"/>
              <a:ea typeface="华文楷体" panose="02010600040101010101" pitchFamily="2" charset="-122"/>
            </a:endParaRPr>
          </a:p>
        </p:txBody>
      </p:sp>
      <p:sp>
        <p:nvSpPr>
          <p:cNvPr id="27" name="Text Box 10"/>
          <p:cNvSpPr txBox="1">
            <a:spLocks noChangeArrowheads="1"/>
          </p:cNvSpPr>
          <p:nvPr/>
        </p:nvSpPr>
        <p:spPr bwMode="auto">
          <a:xfrm>
            <a:off x="1031716" y="2913634"/>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dirty="0">
                <a:solidFill>
                  <a:schemeClr val="bg1"/>
                </a:solidFill>
              </a:rPr>
              <a:t>田峰视听唱片工作室</a:t>
            </a:r>
            <a:endParaRPr lang="zh-CN" altLang="en-US" sz="2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圆角矩形 6146"/>
          <p:cNvSpPr/>
          <p:nvPr/>
        </p:nvSpPr>
        <p:spPr>
          <a:xfrm>
            <a:off x="736839" y="2358262"/>
            <a:ext cx="1844437"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en-US" altLang="zh-CN" sz="2400" dirty="0">
                <a:solidFill>
                  <a:schemeClr val="bg1"/>
                </a:solidFill>
                <a:latin typeface="Arial" panose="020B0604020202020204" pitchFamily="34" charset="0"/>
                <a:ea typeface="黑体" panose="02010609060101010101" pitchFamily="49" charset="-122"/>
              </a:rPr>
              <a:t>1</a:t>
            </a:r>
            <a:r>
              <a:rPr lang="zh-CN" altLang="en-US" sz="2400" dirty="0">
                <a:solidFill>
                  <a:schemeClr val="bg1"/>
                </a:solidFill>
                <a:latin typeface="Arial" panose="020B0604020202020204" pitchFamily="34" charset="0"/>
                <a:ea typeface="黑体" panose="02010609060101010101" pitchFamily="49" charset="-122"/>
              </a:rPr>
              <a:t>、邻接权</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6148" name="圆角矩形 6147"/>
          <p:cNvSpPr/>
          <p:nvPr/>
        </p:nvSpPr>
        <p:spPr>
          <a:xfrm>
            <a:off x="1235312" y="2909314"/>
            <a:ext cx="7110254" cy="699137"/>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wrap="none" anchor="ctr"/>
          <a:lstStyle/>
          <a:p>
            <a:pPr algn="ctr"/>
            <a:endParaRPr>
              <a:latin typeface="Arial" panose="020B0604020202020204" pitchFamily="34" charset="0"/>
            </a:endParaRPr>
          </a:p>
        </p:txBody>
      </p:sp>
      <p:sp>
        <p:nvSpPr>
          <p:cNvPr id="6149" name="文本框 6148"/>
          <p:cNvSpPr txBox="1"/>
          <p:nvPr/>
        </p:nvSpPr>
        <p:spPr>
          <a:xfrm>
            <a:off x="1235312" y="2980434"/>
            <a:ext cx="7110254" cy="553085"/>
          </a:xfrm>
          <a:prstGeom prst="rect">
            <a:avLst/>
          </a:prstGeom>
          <a:noFill/>
          <a:ln w="9525">
            <a:noFill/>
          </a:ln>
        </p:spPr>
        <p:txBody>
          <a:bodyPr wrap="square">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作品的传播者对其传播作品的</a:t>
            </a:r>
            <a:r>
              <a:rPr lang="zh-CN" altLang="en-US" sz="2000" dirty="0">
                <a:solidFill>
                  <a:srgbClr val="FF0000"/>
                </a:solidFill>
                <a:latin typeface="华文楷体" panose="02010600040101010101" pitchFamily="2" charset="-122"/>
                <a:ea typeface="华文楷体" panose="02010600040101010101" pitchFamily="2" charset="-122"/>
              </a:rPr>
              <a:t>形式和投资</a:t>
            </a:r>
            <a:r>
              <a:rPr lang="zh-CN" altLang="en-US" sz="2000" dirty="0">
                <a:latin typeface="华文楷体" panose="02010600040101010101" pitchFamily="2" charset="-122"/>
                <a:ea typeface="华文楷体" panose="02010600040101010101" pitchFamily="2" charset="-122"/>
              </a:rPr>
              <a:t>依法享有的专有权利</a:t>
            </a:r>
            <a:endParaRPr lang="zh-CN" altLang="en-US" sz="20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stretch>
            <a:fillRect/>
          </a:stretch>
        </p:blipFill>
        <p:spPr>
          <a:xfrm>
            <a:off x="0" y="2032"/>
            <a:ext cx="9144000" cy="110337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1" name="Text Box 4"/>
          <p:cNvSpPr txBox="1">
            <a:spLocks noChangeArrowheads="1"/>
          </p:cNvSpPr>
          <p:nvPr/>
        </p:nvSpPr>
        <p:spPr bwMode="auto">
          <a:xfrm>
            <a:off x="2350536" y="1216005"/>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一、邻接权的产生与发展</a:t>
            </a:r>
            <a:endParaRPr lang="zh-CN" altLang="en-US" sz="2800" b="1" dirty="0">
              <a:ea typeface="黑体" panose="02010609060101010101" pitchFamily="49" charset="-122"/>
            </a:endParaRPr>
          </a:p>
        </p:txBody>
      </p:sp>
      <p:sp>
        <p:nvSpPr>
          <p:cNvPr id="4" name="思想气泡: 云 3"/>
          <p:cNvSpPr/>
          <p:nvPr/>
        </p:nvSpPr>
        <p:spPr>
          <a:xfrm>
            <a:off x="5872481" y="2032575"/>
            <a:ext cx="2036207" cy="1115101"/>
          </a:xfrm>
          <a:prstGeom prst="cloudCallout">
            <a:avLst>
              <a:gd name="adj1" fmla="val -72923"/>
              <a:gd name="adj2" fmla="val 54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服务于作品的劳动投入与投资</a:t>
            </a:r>
            <a:endParaRPr lang="zh-CN" altLang="en-US" dirty="0"/>
          </a:p>
        </p:txBody>
      </p:sp>
      <p:sp>
        <p:nvSpPr>
          <p:cNvPr id="13" name="内容占位符 2"/>
          <p:cNvSpPr>
            <a:spLocks noGrp="1"/>
          </p:cNvSpPr>
          <p:nvPr>
            <p:ph idx="1"/>
          </p:nvPr>
        </p:nvSpPr>
        <p:spPr>
          <a:xfrm>
            <a:off x="1235313" y="3838829"/>
            <a:ext cx="7110253" cy="1035810"/>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邻接权又称为著作邻接权、相关权或与著作权有关的权益，是作者权体系中与作者权相对应的概念</a:t>
            </a:r>
            <a:endParaRPr lang="en-US" altLang="zh-CN" sz="2000" dirty="0">
              <a:latin typeface="楷体" panose="02010609060101010101" pitchFamily="49" charset="-122"/>
              <a:ea typeface="楷体" panose="02010609060101010101" pitchFamily="49" charset="-122"/>
            </a:endParaRPr>
          </a:p>
        </p:txBody>
      </p:sp>
      <p:sp>
        <p:nvSpPr>
          <p:cNvPr id="10" name="内容占位符 2"/>
          <p:cNvSpPr txBox="1"/>
          <p:nvPr/>
        </p:nvSpPr>
        <p:spPr>
          <a:xfrm>
            <a:off x="1235313" y="5068189"/>
            <a:ext cx="7110253" cy="1035810"/>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纳入著作权法的原因：与作品存在关联（创作</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传播），现有制度无法提供保护</a:t>
            </a:r>
            <a:r>
              <a:rPr lang="zh-CN" altLang="en-US" sz="2000" dirty="0">
                <a:latin typeface="楷体" panose="02010609060101010101" pitchFamily="49" charset="-122"/>
                <a:ea typeface="楷体" panose="02010609060101010101" pitchFamily="49" charset="-122"/>
              </a:rPr>
              <a:t>；权利有相似之处</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3">
                                            <p:bg/>
                                          </p:spTgt>
                                        </p:tgtEl>
                                        <p:attrNameLst>
                                          <p:attrName>style.visibility</p:attrName>
                                        </p:attrNameLst>
                                      </p:cBhvr>
                                      <p:to>
                                        <p:strVal val="visible"/>
                                      </p:to>
                                    </p:set>
                                    <p:animEffect transition="in" filter="circle(in)">
                                      <p:cBhvr>
                                        <p:cTn id="13" dur="2000"/>
                                        <p:tgtEl>
                                          <p:spTgt spid="13">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circle(in)">
                                      <p:cBhvr>
                                        <p:cTn id="18" dur="2000"/>
                                        <p:tgtEl>
                                          <p:spTgt spid="1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circle(in)">
                                      <p:cBhvr>
                                        <p:cTn id="23" dur="2000"/>
                                        <p:tgtEl>
                                          <p:spTgt spid="10">
                                            <p:bg/>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circle(in)">
                                      <p:cBhvr>
                                        <p:cTn id="28"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3" grpId="0" animBg="1" build="p"/>
      <p:bldP spid="10" grpId="0" animBg="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3200" dirty="0">
                <a:ea typeface="黑体" panose="02010609060101010101" pitchFamily="49" charset="-122"/>
              </a:rPr>
              <a:t>第四节  广播组织权</a:t>
            </a:r>
            <a:endParaRPr lang="zh-CN" altLang="en-US" sz="3200" dirty="0">
              <a:ea typeface="黑体" panose="02010609060101010101" pitchFamily="49" charset="-122"/>
            </a:endParaRPr>
          </a:p>
        </p:txBody>
      </p:sp>
      <p:sp>
        <p:nvSpPr>
          <p:cNvPr id="24579" name="文本占位符 24578"/>
          <p:cNvSpPr>
            <a:spLocks noGrp="1"/>
          </p:cNvSpPr>
          <p:nvPr/>
        </p:nvSpPr>
        <p:spPr>
          <a:xfrm>
            <a:off x="1503680" y="2242821"/>
            <a:ext cx="6497479" cy="3281521"/>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广播组织权的客体</a:t>
            </a:r>
            <a:endParaRPr lang="zh-CN" altLang="en-US" sz="2800" b="1" dirty="0">
              <a:effectLst/>
              <a:uFillTx/>
              <a:latin typeface="楷体" panose="02010609060101010101" pitchFamily="49" charset="-122"/>
              <a:ea typeface="楷体" panose="02010609060101010101" pitchFamily="49" charset="-122"/>
              <a:sym typeface="+mn-ea"/>
            </a:endParaRP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广播组织权的主体</a:t>
            </a:r>
            <a:endParaRPr lang="zh-CN" altLang="en-US" sz="2800" b="1" dirty="0">
              <a:effectLst/>
              <a:uFillTx/>
              <a:latin typeface="楷体" panose="02010609060101010101" pitchFamily="49" charset="-122"/>
              <a:ea typeface="楷体" panose="02010609060101010101" pitchFamily="49" charset="-122"/>
              <a:sym typeface="+mn-ea"/>
            </a:endParaRP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广播组织权的内容</a:t>
            </a:r>
            <a:endParaRPr lang="zh-CN" altLang="en-US" sz="2800" b="1" dirty="0">
              <a:effectLst/>
              <a:uFillTx/>
              <a:latin typeface="楷体" panose="02010609060101010101" pitchFamily="49" charset="-122"/>
              <a:ea typeface="楷体" panose="02010609060101010101" pitchFamily="49" charset="-122"/>
              <a:sym typeface="+mn-ea"/>
            </a:endParaRP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广播组织与著作权人、表演者和录制者的关系</a:t>
            </a:r>
            <a:endParaRPr lang="zh-CN" altLang="en-US" sz="2800" b="1" dirty="0">
              <a:solidFill>
                <a:schemeClr val="tx1"/>
              </a:solidFill>
              <a:effectLst/>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2032"/>
            <a:ext cx="9144000" cy="110337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Text Box 4"/>
          <p:cNvSpPr txBox="1">
            <a:spLocks noChangeArrowheads="1"/>
          </p:cNvSpPr>
          <p:nvPr/>
        </p:nvSpPr>
        <p:spPr bwMode="auto">
          <a:xfrm>
            <a:off x="2792184" y="1207123"/>
            <a:ext cx="3859759"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一、广播组织权的客体</a:t>
            </a:r>
            <a:endParaRPr lang="zh-CN" altLang="en-US" sz="2800" b="1" dirty="0">
              <a:ea typeface="黑体" panose="02010609060101010101" pitchFamily="49" charset="-122"/>
            </a:endParaRPr>
          </a:p>
        </p:txBody>
      </p:sp>
      <p:sp>
        <p:nvSpPr>
          <p:cNvPr id="10" name="圆角矩形 6146"/>
          <p:cNvSpPr/>
          <p:nvPr/>
        </p:nvSpPr>
        <p:spPr>
          <a:xfrm>
            <a:off x="730250" y="1833245"/>
            <a:ext cx="4446270"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广播节目 </a:t>
            </a:r>
            <a:r>
              <a:rPr lang="en-US" altLang="zh-CN" sz="2400" dirty="0">
                <a:solidFill>
                  <a:schemeClr val="bg1"/>
                </a:solidFill>
                <a:latin typeface="Arial" panose="020B0604020202020204" pitchFamily="34" charset="0"/>
                <a:ea typeface="黑体" panose="02010609060101010101" pitchFamily="49" charset="-122"/>
              </a:rPr>
              <a:t>V.</a:t>
            </a:r>
            <a:r>
              <a:rPr lang="zh-CN" altLang="en-US" sz="2400" dirty="0">
                <a:solidFill>
                  <a:schemeClr val="bg1"/>
                </a:solidFill>
                <a:latin typeface="Arial" panose="020B0604020202020204" pitchFamily="34" charset="0"/>
                <a:ea typeface="黑体" panose="02010609060101010101" pitchFamily="49" charset="-122"/>
              </a:rPr>
              <a:t>载有节目的</a:t>
            </a:r>
            <a:r>
              <a:rPr lang="zh-CN" altLang="en-US" sz="2400" dirty="0">
                <a:solidFill>
                  <a:schemeClr val="bg1"/>
                </a:solidFill>
                <a:latin typeface="Arial" panose="020B0604020202020204" pitchFamily="34" charset="0"/>
                <a:ea typeface="黑体" panose="02010609060101010101" pitchFamily="49" charset="-122"/>
              </a:rPr>
              <a:t>信号</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1" name="圆角矩形 6147"/>
          <p:cNvSpPr/>
          <p:nvPr/>
        </p:nvSpPr>
        <p:spPr>
          <a:xfrm>
            <a:off x="1017905" y="2407920"/>
            <a:ext cx="7306945" cy="574675"/>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wrap="none" anchor="ctr"/>
          <a:lstStyle/>
          <a:p>
            <a:r>
              <a:rPr lang="zh-CN" altLang="en-US" sz="2000" dirty="0">
                <a:latin typeface="华文楷体" panose="02010600040101010101" pitchFamily="2" charset="-122"/>
                <a:ea typeface="华文楷体" panose="02010600040101010101" pitchFamily="2" charset="-122"/>
              </a:rPr>
              <a:t>广播组织发射的能够传送信息内容的电子载体</a:t>
            </a:r>
            <a:endParaRPr sz="20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1123108" y="3317254"/>
            <a:ext cx="1708431" cy="2524775"/>
          </a:xfrm>
          <a:prstGeom prst="rect">
            <a:avLst/>
          </a:prstGeom>
        </p:spPr>
      </p:pic>
      <p:sp>
        <p:nvSpPr>
          <p:cNvPr id="12" name="内容占位符 2"/>
          <p:cNvSpPr>
            <a:spLocks noGrp="1"/>
          </p:cNvSpPr>
          <p:nvPr>
            <p:ph idx="1"/>
          </p:nvPr>
        </p:nvSpPr>
        <p:spPr>
          <a:xfrm>
            <a:off x="4053551" y="3317254"/>
            <a:ext cx="4517823" cy="2524775"/>
          </a:xfrm>
          <a:ln w="6350">
            <a:solidFill>
              <a:schemeClr val="tx1"/>
            </a:solidFill>
          </a:ln>
        </p:spPr>
        <p:txBody>
          <a:bodyPr>
            <a:noAutofit/>
          </a:bodyPr>
          <a:lstStyle/>
          <a:p>
            <a:pPr marL="0" indent="0" defTabSz="342900" fontAlgn="base">
              <a:lnSpc>
                <a:spcPct val="150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广播节目</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广播组织自己制作的视听节目</a:t>
            </a:r>
            <a:endParaRPr lang="en-US" altLang="zh-CN"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广播组织录制的表演、新闻事件、教育培训</a:t>
            </a:r>
            <a:endParaRPr lang="en-US" altLang="zh-CN"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获得广播许可的他人节目</a:t>
            </a:r>
            <a:endParaRPr lang="en-US" altLang="zh-CN" sz="2000" dirty="0">
              <a:latin typeface="楷体" panose="02010609060101010101" pitchFamily="49" charset="-122"/>
              <a:ea typeface="楷体" panose="02010609060101010101" pitchFamily="49" charset="-122"/>
            </a:endParaRPr>
          </a:p>
        </p:txBody>
      </p:sp>
      <p:sp>
        <p:nvSpPr>
          <p:cNvPr id="3" name="箭头: 左 2"/>
          <p:cNvSpPr/>
          <p:nvPr/>
        </p:nvSpPr>
        <p:spPr>
          <a:xfrm>
            <a:off x="3087281" y="4163126"/>
            <a:ext cx="792480" cy="243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2"/>
          <p:cNvSpPr txBox="1"/>
          <p:nvPr/>
        </p:nvSpPr>
        <p:spPr>
          <a:xfrm>
            <a:off x="3184993" y="4737100"/>
            <a:ext cx="694768" cy="45275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00000"/>
              </a:lnSpc>
              <a:spcBef>
                <a:spcPts val="0"/>
              </a:spcBef>
              <a:spcAft>
                <a:spcPct val="0"/>
              </a:spcAft>
              <a:buFont typeface="Arial" panose="020B0604020202020204" pitchFamily="34" charset="0"/>
              <a:buNone/>
            </a:pPr>
            <a:r>
              <a:rPr lang="zh-CN" altLang="en-US" sz="2000" b="1" dirty="0">
                <a:latin typeface="楷体" panose="02010609060101010101" pitchFamily="49" charset="-122"/>
                <a:ea typeface="楷体" panose="02010609060101010101" pitchFamily="49" charset="-122"/>
              </a:rPr>
              <a:t>播放</a:t>
            </a:r>
            <a:endParaRPr lang="en-US" altLang="zh-CN" sz="2000" dirty="0">
              <a:latin typeface="楷体" panose="02010609060101010101" pitchFamily="49" charset="-122"/>
              <a:ea typeface="楷体" panose="02010609060101010101" pitchFamily="49" charset="-122"/>
            </a:endParaRPr>
          </a:p>
        </p:txBody>
      </p:sp>
      <p:sp>
        <p:nvSpPr>
          <p:cNvPr id="14" name="内容占位符 2"/>
          <p:cNvSpPr txBox="1"/>
          <p:nvPr/>
        </p:nvSpPr>
        <p:spPr>
          <a:xfrm>
            <a:off x="5626495" y="5950339"/>
            <a:ext cx="694768" cy="45275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00000"/>
              </a:lnSpc>
              <a:spcBef>
                <a:spcPts val="0"/>
              </a:spcBef>
              <a:spcAft>
                <a:spcPct val="0"/>
              </a:spcAft>
              <a:buFont typeface="Arial" panose="020B0604020202020204" pitchFamily="34" charset="0"/>
              <a:buNone/>
            </a:pPr>
            <a:r>
              <a:rPr lang="zh-CN" altLang="en-US" sz="2000" b="1" dirty="0">
                <a:solidFill>
                  <a:srgbClr val="FF0000"/>
                </a:solidFill>
                <a:latin typeface="楷体" panose="02010609060101010101" pitchFamily="49" charset="-122"/>
                <a:ea typeface="楷体" panose="02010609060101010101" pitchFamily="49" charset="-122"/>
              </a:rPr>
              <a:t>内容</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15" name="内容占位符 2"/>
          <p:cNvSpPr txBox="1"/>
          <p:nvPr/>
        </p:nvSpPr>
        <p:spPr>
          <a:xfrm>
            <a:off x="1659895" y="5950339"/>
            <a:ext cx="694768" cy="45275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00000"/>
              </a:lnSpc>
              <a:spcBef>
                <a:spcPts val="0"/>
              </a:spcBef>
              <a:spcAft>
                <a:spcPct val="0"/>
              </a:spcAft>
              <a:buFont typeface="Arial" panose="020B0604020202020204" pitchFamily="34" charset="0"/>
              <a:buNone/>
            </a:pPr>
            <a:r>
              <a:rPr lang="zh-CN" altLang="en-US" sz="2000" b="1" dirty="0">
                <a:solidFill>
                  <a:srgbClr val="FF0000"/>
                </a:solidFill>
                <a:latin typeface="楷体" panose="02010609060101010101" pitchFamily="49" charset="-122"/>
                <a:ea typeface="楷体" panose="02010609060101010101" pitchFamily="49" charset="-122"/>
              </a:rPr>
              <a:t>载体</a:t>
            </a:r>
            <a:endParaRPr lang="en-US" altLang="zh-CN" sz="2000" dirty="0">
              <a:solidFill>
                <a:srgbClr val="FF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80">
                                          <p:stCondLst>
                                            <p:cond delay="0"/>
                                          </p:stCondLst>
                                        </p:cTn>
                                        <p:tgtEl>
                                          <p:spTgt spid="14"/>
                                        </p:tgtEl>
                                      </p:cBhvr>
                                    </p:animEffect>
                                    <p:anim calcmode="lin" valueType="num">
                                      <p:cBhvr>
                                        <p:cTn id="2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8" dur="26">
                                          <p:stCondLst>
                                            <p:cond delay="650"/>
                                          </p:stCondLst>
                                        </p:cTn>
                                        <p:tgtEl>
                                          <p:spTgt spid="14"/>
                                        </p:tgtEl>
                                      </p:cBhvr>
                                      <p:to x="100000" y="60000"/>
                                    </p:animScale>
                                    <p:animScale>
                                      <p:cBhvr>
                                        <p:cTn id="29" dur="166" decel="50000">
                                          <p:stCondLst>
                                            <p:cond delay="676"/>
                                          </p:stCondLst>
                                        </p:cTn>
                                        <p:tgtEl>
                                          <p:spTgt spid="14"/>
                                        </p:tgtEl>
                                      </p:cBhvr>
                                      <p:to x="100000" y="100000"/>
                                    </p:animScale>
                                    <p:animScale>
                                      <p:cBhvr>
                                        <p:cTn id="30" dur="26">
                                          <p:stCondLst>
                                            <p:cond delay="1312"/>
                                          </p:stCondLst>
                                        </p:cTn>
                                        <p:tgtEl>
                                          <p:spTgt spid="14"/>
                                        </p:tgtEl>
                                      </p:cBhvr>
                                      <p:to x="100000" y="80000"/>
                                    </p:animScale>
                                    <p:animScale>
                                      <p:cBhvr>
                                        <p:cTn id="31" dur="166" decel="50000">
                                          <p:stCondLst>
                                            <p:cond delay="1338"/>
                                          </p:stCondLst>
                                        </p:cTn>
                                        <p:tgtEl>
                                          <p:spTgt spid="14"/>
                                        </p:tgtEl>
                                      </p:cBhvr>
                                      <p:to x="100000" y="100000"/>
                                    </p:animScale>
                                    <p:animScale>
                                      <p:cBhvr>
                                        <p:cTn id="32" dur="26">
                                          <p:stCondLst>
                                            <p:cond delay="1642"/>
                                          </p:stCondLst>
                                        </p:cTn>
                                        <p:tgtEl>
                                          <p:spTgt spid="14"/>
                                        </p:tgtEl>
                                      </p:cBhvr>
                                      <p:to x="100000" y="90000"/>
                                    </p:animScale>
                                    <p:animScale>
                                      <p:cBhvr>
                                        <p:cTn id="33" dur="166" decel="50000">
                                          <p:stCondLst>
                                            <p:cond delay="1668"/>
                                          </p:stCondLst>
                                        </p:cTn>
                                        <p:tgtEl>
                                          <p:spTgt spid="14"/>
                                        </p:tgtEl>
                                      </p:cBhvr>
                                      <p:to x="100000" y="100000"/>
                                    </p:animScale>
                                    <p:animScale>
                                      <p:cBhvr>
                                        <p:cTn id="34" dur="26">
                                          <p:stCondLst>
                                            <p:cond delay="1808"/>
                                          </p:stCondLst>
                                        </p:cTn>
                                        <p:tgtEl>
                                          <p:spTgt spid="14"/>
                                        </p:tgtEl>
                                      </p:cBhvr>
                                      <p:to x="100000" y="95000"/>
                                    </p:animScale>
                                    <p:animScale>
                                      <p:cBhvr>
                                        <p:cTn id="35" dur="166" decel="50000">
                                          <p:stCondLst>
                                            <p:cond delay="1834"/>
                                          </p:stCondLst>
                                        </p:cTn>
                                        <p:tgtEl>
                                          <p:spTgt spid="14"/>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80">
                                          <p:stCondLst>
                                            <p:cond delay="0"/>
                                          </p:stCondLst>
                                        </p:cTn>
                                        <p:tgtEl>
                                          <p:spTgt spid="15"/>
                                        </p:tgtEl>
                                      </p:cBhvr>
                                    </p:animEffect>
                                    <p:anim calcmode="lin" valueType="num">
                                      <p:cBhvr>
                                        <p:cTn id="41"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46" dur="26">
                                          <p:stCondLst>
                                            <p:cond delay="650"/>
                                          </p:stCondLst>
                                        </p:cTn>
                                        <p:tgtEl>
                                          <p:spTgt spid="15"/>
                                        </p:tgtEl>
                                      </p:cBhvr>
                                      <p:to x="100000" y="60000"/>
                                    </p:animScale>
                                    <p:animScale>
                                      <p:cBhvr>
                                        <p:cTn id="47" dur="166" decel="50000">
                                          <p:stCondLst>
                                            <p:cond delay="676"/>
                                          </p:stCondLst>
                                        </p:cTn>
                                        <p:tgtEl>
                                          <p:spTgt spid="15"/>
                                        </p:tgtEl>
                                      </p:cBhvr>
                                      <p:to x="100000" y="100000"/>
                                    </p:animScale>
                                    <p:animScale>
                                      <p:cBhvr>
                                        <p:cTn id="48" dur="26">
                                          <p:stCondLst>
                                            <p:cond delay="1312"/>
                                          </p:stCondLst>
                                        </p:cTn>
                                        <p:tgtEl>
                                          <p:spTgt spid="15"/>
                                        </p:tgtEl>
                                      </p:cBhvr>
                                      <p:to x="100000" y="80000"/>
                                    </p:animScale>
                                    <p:animScale>
                                      <p:cBhvr>
                                        <p:cTn id="49" dur="166" decel="50000">
                                          <p:stCondLst>
                                            <p:cond delay="1338"/>
                                          </p:stCondLst>
                                        </p:cTn>
                                        <p:tgtEl>
                                          <p:spTgt spid="15"/>
                                        </p:tgtEl>
                                      </p:cBhvr>
                                      <p:to x="100000" y="100000"/>
                                    </p:animScale>
                                    <p:animScale>
                                      <p:cBhvr>
                                        <p:cTn id="50" dur="26">
                                          <p:stCondLst>
                                            <p:cond delay="1642"/>
                                          </p:stCondLst>
                                        </p:cTn>
                                        <p:tgtEl>
                                          <p:spTgt spid="15"/>
                                        </p:tgtEl>
                                      </p:cBhvr>
                                      <p:to x="100000" y="90000"/>
                                    </p:animScale>
                                    <p:animScale>
                                      <p:cBhvr>
                                        <p:cTn id="51" dur="166" decel="50000">
                                          <p:stCondLst>
                                            <p:cond delay="1668"/>
                                          </p:stCondLst>
                                        </p:cTn>
                                        <p:tgtEl>
                                          <p:spTgt spid="15"/>
                                        </p:tgtEl>
                                      </p:cBhvr>
                                      <p:to x="100000" y="100000"/>
                                    </p:animScale>
                                    <p:animScale>
                                      <p:cBhvr>
                                        <p:cTn id="52" dur="26">
                                          <p:stCondLst>
                                            <p:cond delay="1808"/>
                                          </p:stCondLst>
                                        </p:cTn>
                                        <p:tgtEl>
                                          <p:spTgt spid="15"/>
                                        </p:tgtEl>
                                      </p:cBhvr>
                                      <p:to x="100000" y="95000"/>
                                    </p:animScale>
                                    <p:animScale>
                                      <p:cBhvr>
                                        <p:cTn id="53" dur="166" decel="50000">
                                          <p:stCondLst>
                                            <p:cond delay="1834"/>
                                          </p:stCondLst>
                                        </p:cTn>
                                        <p:tgtEl>
                                          <p:spTgt spid="15"/>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3" grpId="0" bldLvl="0" animBg="1"/>
      <p:bldP spid="13" grpId="0" bldLvl="0" animBg="1"/>
      <p:bldP spid="14" grpId="0" bldLvl="0" animBg="1"/>
      <p:bldP spid="1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图片 30722"/>
          <p:cNvPicPr>
            <a:picLocks noChangeAspect="1"/>
          </p:cNvPicPr>
          <p:nvPr/>
        </p:nvPicPr>
        <p:blipFill>
          <a:blip r:embed="rId1"/>
          <a:stretch>
            <a:fillRect/>
          </a:stretch>
        </p:blipFill>
        <p:spPr>
          <a:xfrm>
            <a:off x="776288" y="3298635"/>
            <a:ext cx="5033962" cy="3397250"/>
          </a:xfrm>
          <a:prstGeom prst="rect">
            <a:avLst/>
          </a:prstGeom>
          <a:noFill/>
          <a:ln w="9525">
            <a:noFill/>
          </a:ln>
        </p:spPr>
      </p:pic>
      <p:pic>
        <p:nvPicPr>
          <p:cNvPr id="30724" name="图片 30723"/>
          <p:cNvPicPr>
            <a:picLocks noChangeAspect="1"/>
          </p:cNvPicPr>
          <p:nvPr/>
        </p:nvPicPr>
        <p:blipFill>
          <a:blip r:embed="rId2"/>
          <a:stretch>
            <a:fillRect/>
          </a:stretch>
        </p:blipFill>
        <p:spPr>
          <a:xfrm>
            <a:off x="5000169" y="2900394"/>
            <a:ext cx="3960813" cy="3535363"/>
          </a:xfrm>
          <a:prstGeom prst="rect">
            <a:avLst/>
          </a:prstGeom>
          <a:noFill/>
          <a:ln w="9525">
            <a:noFill/>
          </a:ln>
        </p:spPr>
      </p:pic>
      <p:pic>
        <p:nvPicPr>
          <p:cNvPr id="7" name="图片 6"/>
          <p:cNvPicPr>
            <a:picLocks noChangeAspect="1"/>
          </p:cNvPicPr>
          <p:nvPr/>
        </p:nvPicPr>
        <p:blipFill>
          <a:blip r:embed="rId3"/>
          <a:stretch>
            <a:fillRect/>
          </a:stretch>
        </p:blipFill>
        <p:spPr>
          <a:xfrm>
            <a:off x="0" y="2032"/>
            <a:ext cx="9144000" cy="110337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9" name="Text Box 4"/>
          <p:cNvSpPr txBox="1">
            <a:spLocks noChangeArrowheads="1"/>
          </p:cNvSpPr>
          <p:nvPr/>
        </p:nvSpPr>
        <p:spPr bwMode="auto">
          <a:xfrm>
            <a:off x="2106632" y="1202431"/>
            <a:ext cx="4873943"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二、广播组织权的主体</a:t>
            </a:r>
            <a:endParaRPr lang="zh-CN" altLang="en-US" sz="2800" b="1" dirty="0">
              <a:ea typeface="黑体" panose="02010609060101010101" pitchFamily="49" charset="-122"/>
            </a:endParaRPr>
          </a:p>
        </p:txBody>
      </p:sp>
      <p:sp>
        <p:nvSpPr>
          <p:cNvPr id="10" name="圆角矩形 6146"/>
          <p:cNvSpPr/>
          <p:nvPr/>
        </p:nvSpPr>
        <p:spPr>
          <a:xfrm>
            <a:off x="739973" y="1833214"/>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广播组织</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1" name="圆角矩形 6147"/>
          <p:cNvSpPr/>
          <p:nvPr/>
        </p:nvSpPr>
        <p:spPr>
          <a:xfrm>
            <a:off x="1107558" y="2335339"/>
            <a:ext cx="7152522" cy="574676"/>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wrap="none" anchor="ctr"/>
          <a:lstStyle/>
          <a:p>
            <a:pPr algn="ctr"/>
            <a:r>
              <a:rPr lang="zh-CN" altLang="en-US" sz="2000" dirty="0">
                <a:latin typeface="华文楷体" panose="02010600040101010101" pitchFamily="2" charset="-122"/>
                <a:ea typeface="华文楷体" panose="02010600040101010101" pitchFamily="2" charset="-122"/>
              </a:rPr>
              <a:t>以无线、有线及其他方式向公众传输节目信息的法人组织</a:t>
            </a:r>
            <a:endParaRPr sz="2000"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圆角矩形 31747"/>
          <p:cNvSpPr/>
          <p:nvPr/>
        </p:nvSpPr>
        <p:spPr>
          <a:xfrm>
            <a:off x="767352" y="1947230"/>
            <a:ext cx="1584325"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endParaRPr lang="zh-CN" altLang="en-US"/>
          </a:p>
        </p:txBody>
      </p:sp>
      <p:sp>
        <p:nvSpPr>
          <p:cNvPr id="31749" name="文本框 31748"/>
          <p:cNvSpPr txBox="1"/>
          <p:nvPr/>
        </p:nvSpPr>
        <p:spPr>
          <a:xfrm>
            <a:off x="763748" y="1907045"/>
            <a:ext cx="1587294" cy="461665"/>
          </a:xfrm>
          <a:prstGeom prst="rect">
            <a:avLst/>
          </a:prstGeom>
          <a:noFill/>
          <a:ln w="9525">
            <a:noFill/>
          </a:ln>
        </p:spPr>
        <p:txBody>
          <a:bodyPr wrap="none" anchor="t">
            <a:spAutoFit/>
          </a:bodyPr>
          <a:lstStyle/>
          <a:p>
            <a:r>
              <a:rPr lang="zh-CN" altLang="en-US" sz="2400" dirty="0">
                <a:solidFill>
                  <a:schemeClr val="bg1"/>
                </a:solidFill>
                <a:latin typeface="Arial" panose="020B0604020202020204" pitchFamily="34" charset="0"/>
              </a:rPr>
              <a:t>1、转播权</a:t>
            </a:r>
            <a:endParaRPr lang="zh-CN" altLang="en-US" sz="2400" dirty="0">
              <a:solidFill>
                <a:schemeClr val="bg1"/>
              </a:solidFill>
              <a:latin typeface="Arial" panose="020B0604020202020204" pitchFamily="34" charset="0"/>
            </a:endParaRPr>
          </a:p>
        </p:txBody>
      </p:sp>
      <p:sp>
        <p:nvSpPr>
          <p:cNvPr id="31750" name="文本框 31749"/>
          <p:cNvSpPr txBox="1"/>
          <p:nvPr/>
        </p:nvSpPr>
        <p:spPr>
          <a:xfrm>
            <a:off x="974725" y="2368550"/>
            <a:ext cx="7486015" cy="1014730"/>
          </a:xfrm>
          <a:prstGeom prst="rect">
            <a:avLst/>
          </a:prstGeom>
          <a:noFill/>
          <a:ln w="9525">
            <a:noFill/>
          </a:ln>
        </p:spPr>
        <p:txBody>
          <a:bodyPr wrap="square" anchor="t">
            <a:spAutoFit/>
          </a:bodyPr>
          <a:lstStyle/>
          <a:p>
            <a:pPr fontAlgn="auto">
              <a:lnSpc>
                <a:spcPct val="150000"/>
              </a:lnSpc>
            </a:pPr>
            <a:r>
              <a:rPr lang="zh-CN" altLang="en-US" sz="2000" dirty="0">
                <a:latin typeface="华文楷体" panose="02010600040101010101" pitchFamily="2" charset="-122"/>
                <a:ea typeface="华文楷体" panose="02010600040101010101" pitchFamily="2" charset="-122"/>
              </a:rPr>
              <a:t>有权禁止未经其许可将其播放的广播、电视以有线或者无线方式转播</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同步广播）</a:t>
            </a:r>
            <a:endParaRPr lang="zh-CN" altLang="en-US" sz="2000" dirty="0">
              <a:latin typeface="华文楷体" panose="02010600040101010101" pitchFamily="2" charset="-122"/>
              <a:ea typeface="华文楷体" panose="02010600040101010101" pitchFamily="2" charset="-122"/>
            </a:endParaRPr>
          </a:p>
        </p:txBody>
      </p:sp>
      <p:sp>
        <p:nvSpPr>
          <p:cNvPr id="31751" name="圆角矩形 31750"/>
          <p:cNvSpPr/>
          <p:nvPr/>
        </p:nvSpPr>
        <p:spPr>
          <a:xfrm>
            <a:off x="3198495" y="3856990"/>
            <a:ext cx="5193665" cy="1534795"/>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a:lstStyle/>
          <a:p>
            <a:endParaRPr lang="zh-CN" altLang="en-US" dirty="0"/>
          </a:p>
        </p:txBody>
      </p:sp>
      <p:sp>
        <p:nvSpPr>
          <p:cNvPr id="31754" name="文本框 31753"/>
          <p:cNvSpPr txBox="1"/>
          <p:nvPr/>
        </p:nvSpPr>
        <p:spPr>
          <a:xfrm>
            <a:off x="3199130" y="4123055"/>
            <a:ext cx="5193030" cy="1014730"/>
          </a:xfrm>
          <a:prstGeom prst="rect">
            <a:avLst/>
          </a:prstGeom>
          <a:noFill/>
          <a:ln w="9525">
            <a:noFill/>
          </a:ln>
        </p:spPr>
        <p:txBody>
          <a:bodyPr wrap="square" anchor="t">
            <a:spAutoFit/>
          </a:bodyPr>
          <a:lstStyle/>
          <a:p>
            <a:pPr>
              <a:lnSpc>
                <a:spcPct val="150000"/>
              </a:lnSpc>
            </a:pP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、借助著作权人的广播权来保护广播利益</a:t>
            </a:r>
            <a:endParaRPr lang="en-US" altLang="zh-CN" sz="2000" dirty="0">
              <a:latin typeface="华文楷体" panose="02010600040101010101" pitchFamily="2" charset="-122"/>
              <a:ea typeface="华文楷体" panose="02010600040101010101" pitchFamily="2" charset="-122"/>
            </a:endParaRPr>
          </a:p>
          <a:p>
            <a:pPr>
              <a:lnSpc>
                <a:spcPct val="150000"/>
              </a:lnSpc>
            </a:pP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、播放已经过了保护期的作品无法获得保护</a:t>
            </a:r>
            <a:endParaRPr lang="zh-CN" altLang="en-US" sz="2000" dirty="0">
              <a:latin typeface="华文楷体" panose="02010600040101010101" pitchFamily="2" charset="-122"/>
              <a:ea typeface="华文楷体" panose="02010600040101010101" pitchFamily="2" charset="-122"/>
            </a:endParaRPr>
          </a:p>
        </p:txBody>
      </p:sp>
      <p:sp>
        <p:nvSpPr>
          <p:cNvPr id="14" name="Text Box 4"/>
          <p:cNvSpPr txBox="1">
            <a:spLocks noChangeArrowheads="1"/>
          </p:cNvSpPr>
          <p:nvPr/>
        </p:nvSpPr>
        <p:spPr bwMode="auto">
          <a:xfrm>
            <a:off x="2788330" y="1238205"/>
            <a:ext cx="38597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三、广播组织权的内容</a:t>
            </a:r>
            <a:endParaRPr lang="zh-CN" altLang="en-US" sz="2800" b="1" dirty="0">
              <a:ea typeface="黑体" panose="02010609060101010101" pitchFamily="49" charset="-122"/>
            </a:endParaRPr>
          </a:p>
        </p:txBody>
      </p:sp>
      <p:pic>
        <p:nvPicPr>
          <p:cNvPr id="15" name="图片 14"/>
          <p:cNvPicPr>
            <a:picLocks noChangeAspect="1"/>
          </p:cNvPicPr>
          <p:nvPr/>
        </p:nvPicPr>
        <p:blipFill>
          <a:blip r:embed="rId1"/>
          <a:stretch>
            <a:fillRect/>
          </a:stretch>
        </p:blipFill>
        <p:spPr>
          <a:xfrm>
            <a:off x="0" y="2032"/>
            <a:ext cx="9144000" cy="1103376"/>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17" name="图片 16"/>
          <p:cNvPicPr>
            <a:picLocks noChangeAspect="1"/>
          </p:cNvPicPr>
          <p:nvPr/>
        </p:nvPicPr>
        <p:blipFill>
          <a:blip r:embed="rId3"/>
          <a:stretch>
            <a:fillRect/>
          </a:stretch>
        </p:blipFill>
        <p:spPr>
          <a:xfrm>
            <a:off x="1248309" y="3702049"/>
            <a:ext cx="1789123" cy="2304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754"/>
                                        </p:tgtEl>
                                        <p:attrNameLst>
                                          <p:attrName>style.visibility</p:attrName>
                                        </p:attrNameLst>
                                      </p:cBhvr>
                                      <p:to>
                                        <p:strVal val="visible"/>
                                      </p:to>
                                    </p:set>
                                    <p:anim calcmode="lin" valueType="num">
                                      <p:cBhvr additive="base">
                                        <p:cTn id="12" dur="500" fill="hold"/>
                                        <p:tgtEl>
                                          <p:spTgt spid="31754"/>
                                        </p:tgtEl>
                                        <p:attrNameLst>
                                          <p:attrName>ppt_x</p:attrName>
                                        </p:attrNameLst>
                                      </p:cBhvr>
                                      <p:tavLst>
                                        <p:tav tm="0">
                                          <p:val>
                                            <p:strVal val="#ppt_x"/>
                                          </p:val>
                                        </p:tav>
                                        <p:tav tm="100000">
                                          <p:val>
                                            <p:strVal val="#ppt_x"/>
                                          </p:val>
                                        </p:tav>
                                      </p:tavLst>
                                    </p:anim>
                                    <p:anim calcmode="lin" valueType="num">
                                      <p:cBhvr additive="base">
                                        <p:cTn id="13" dur="500" fill="hold"/>
                                        <p:tgtEl>
                                          <p:spTgt spid="3175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1751"/>
                                        </p:tgtEl>
                                        <p:attrNameLst>
                                          <p:attrName>style.visibility</p:attrName>
                                        </p:attrNameLst>
                                      </p:cBhvr>
                                      <p:to>
                                        <p:strVal val="visible"/>
                                      </p:to>
                                    </p:set>
                                    <p:anim calcmode="lin" valueType="num">
                                      <p:cBhvr additive="base">
                                        <p:cTn id="16" dur="500" fill="hold"/>
                                        <p:tgtEl>
                                          <p:spTgt spid="31751"/>
                                        </p:tgtEl>
                                        <p:attrNameLst>
                                          <p:attrName>ppt_x</p:attrName>
                                        </p:attrNameLst>
                                      </p:cBhvr>
                                      <p:tavLst>
                                        <p:tav tm="0">
                                          <p:val>
                                            <p:strVal val="#ppt_x"/>
                                          </p:val>
                                        </p:tav>
                                        <p:tav tm="100000">
                                          <p:val>
                                            <p:strVal val="#ppt_x"/>
                                          </p:val>
                                        </p:tav>
                                      </p:tavLst>
                                    </p:anim>
                                    <p:anim calcmode="lin" valueType="num">
                                      <p:cBhvr additive="base">
                                        <p:cTn id="17" dur="500" fill="hold"/>
                                        <p:tgtEl>
                                          <p:spTgt spid="317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bldLvl="0" animBg="1"/>
      <p:bldP spid="317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圆角矩形 31750"/>
          <p:cNvSpPr/>
          <p:nvPr/>
        </p:nvSpPr>
        <p:spPr>
          <a:xfrm>
            <a:off x="735330" y="1917700"/>
            <a:ext cx="7626350" cy="723900"/>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a:lstStyle/>
          <a:p>
            <a:endParaRPr lang="zh-CN" altLang="en-US"/>
          </a:p>
        </p:txBody>
      </p:sp>
      <p:sp>
        <p:nvSpPr>
          <p:cNvPr id="31752" name="圆角矩形 31751"/>
          <p:cNvSpPr/>
          <p:nvPr/>
        </p:nvSpPr>
        <p:spPr>
          <a:xfrm>
            <a:off x="499594" y="1492026"/>
            <a:ext cx="2340769"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endParaRPr lang="zh-CN" altLang="en-US"/>
          </a:p>
        </p:txBody>
      </p:sp>
      <p:sp>
        <p:nvSpPr>
          <p:cNvPr id="31753" name="文本框 31752"/>
          <p:cNvSpPr txBox="1"/>
          <p:nvPr/>
        </p:nvSpPr>
        <p:spPr>
          <a:xfrm>
            <a:off x="467685" y="1477094"/>
            <a:ext cx="2510624" cy="461665"/>
          </a:xfrm>
          <a:prstGeom prst="rect">
            <a:avLst/>
          </a:prstGeom>
          <a:noFill/>
          <a:ln w="9525">
            <a:noFill/>
          </a:ln>
        </p:spPr>
        <p:txBody>
          <a:bodyPr wrap="none" anchor="t">
            <a:spAutoFit/>
          </a:bodyPr>
          <a:lstStyle/>
          <a:p>
            <a:r>
              <a:rPr lang="zh-CN" altLang="en-US" sz="2400" dirty="0">
                <a:solidFill>
                  <a:schemeClr val="bg1"/>
                </a:solidFill>
                <a:latin typeface="Arial" panose="020B0604020202020204" pitchFamily="34" charset="0"/>
              </a:rPr>
              <a:t>2、录制、复制权</a:t>
            </a:r>
            <a:endParaRPr lang="zh-CN" altLang="en-US" sz="2400" dirty="0">
              <a:solidFill>
                <a:schemeClr val="bg1"/>
              </a:solidFill>
              <a:latin typeface="Arial" panose="020B0604020202020204" pitchFamily="34" charset="0"/>
            </a:endParaRPr>
          </a:p>
        </p:txBody>
      </p:sp>
      <p:sp>
        <p:nvSpPr>
          <p:cNvPr id="31754" name="文本框 31753"/>
          <p:cNvSpPr txBox="1"/>
          <p:nvPr/>
        </p:nvSpPr>
        <p:spPr>
          <a:xfrm>
            <a:off x="735070" y="1923826"/>
            <a:ext cx="7626610" cy="553085"/>
          </a:xfrm>
          <a:prstGeom prst="rect">
            <a:avLst/>
          </a:prstGeom>
          <a:noFill/>
          <a:ln w="9525">
            <a:noFill/>
          </a:ln>
        </p:spPr>
        <p:txBody>
          <a:bodyPr wrap="square" anchor="t">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有权禁止未经其许可将其播放的广播、电视录制以及复制</a:t>
            </a:r>
            <a:endParaRPr lang="zh-CN" altLang="en-US" sz="2000" dirty="0">
              <a:latin typeface="华文楷体" panose="02010600040101010101" pitchFamily="2" charset="-122"/>
              <a:ea typeface="华文楷体" panose="02010600040101010101" pitchFamily="2" charset="-122"/>
            </a:endParaRPr>
          </a:p>
        </p:txBody>
      </p:sp>
      <p:pic>
        <p:nvPicPr>
          <p:cNvPr id="15" name="图片 14"/>
          <p:cNvPicPr>
            <a:picLocks noChangeAspect="1"/>
          </p:cNvPicPr>
          <p:nvPr/>
        </p:nvPicPr>
        <p:blipFill>
          <a:blip r:embed="rId1"/>
          <a:stretch>
            <a:fillRect/>
          </a:stretch>
        </p:blipFill>
        <p:spPr>
          <a:xfrm>
            <a:off x="0" y="2032"/>
            <a:ext cx="9144000" cy="1103376"/>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8" name="圆角矩形 31750"/>
          <p:cNvSpPr/>
          <p:nvPr/>
        </p:nvSpPr>
        <p:spPr>
          <a:xfrm>
            <a:off x="735330" y="3055620"/>
            <a:ext cx="7707630" cy="3295650"/>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a:lstStyle/>
          <a:p>
            <a:endParaRPr lang="zh-CN" altLang="en-US" dirty="0"/>
          </a:p>
        </p:txBody>
      </p:sp>
      <p:sp>
        <p:nvSpPr>
          <p:cNvPr id="19" name="文本框 18"/>
          <p:cNvSpPr txBox="1"/>
          <p:nvPr/>
        </p:nvSpPr>
        <p:spPr>
          <a:xfrm>
            <a:off x="883285" y="3028315"/>
            <a:ext cx="7422515" cy="3322955"/>
          </a:xfrm>
          <a:prstGeom prst="rect">
            <a:avLst/>
          </a:prstGeom>
          <a:noFill/>
          <a:ln w="9525">
            <a:noFill/>
          </a:ln>
        </p:spPr>
        <p:txBody>
          <a:bodyPr wrap="square" anchor="t">
            <a:spAutoFit/>
          </a:bodyPr>
          <a:lstStyle/>
          <a:p>
            <a:pPr>
              <a:lnSpc>
                <a:spcPct val="150000"/>
              </a:lnSpc>
            </a:pP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、混淆了节目与信号：信号具有实时性、瞬时性，能够复制下来的不是信号，而是从信号中提取的内容即节目</a:t>
            </a:r>
            <a:endParaRPr lang="en-US" altLang="zh-CN" sz="2000" dirty="0">
              <a:latin typeface="华文楷体" panose="02010600040101010101" pitchFamily="2" charset="-122"/>
              <a:ea typeface="华文楷体" panose="02010600040101010101" pitchFamily="2" charset="-122"/>
            </a:endParaRPr>
          </a:p>
          <a:p>
            <a:pPr>
              <a:lnSpc>
                <a:spcPct val="150000"/>
              </a:lnSpc>
            </a:pP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、仅因为广播组织的播出行为就赋予其控制作品或制品的录制与复制，不仅不符合著作权法保护创作、劳动、投资的原理，而且可能将处于公有领域的内容重新纳入著作权法保护范围</a:t>
            </a:r>
            <a:endParaRPr lang="en-US" altLang="zh-CN" sz="2000" dirty="0">
              <a:latin typeface="华文楷体" panose="02010600040101010101" pitchFamily="2" charset="-122"/>
              <a:ea typeface="华文楷体" panose="02010600040101010101" pitchFamily="2" charset="-122"/>
            </a:endParaRPr>
          </a:p>
          <a:p>
            <a:pPr>
              <a:lnSpc>
                <a:spcPct val="150000"/>
              </a:lnSpc>
            </a:pPr>
            <a:r>
              <a:rPr lang="en-US" altLang="zh-CN" sz="2000" dirty="0">
                <a:latin typeface="华文楷体" panose="02010600040101010101" pitchFamily="2" charset="-122"/>
                <a:ea typeface="华文楷体" panose="02010600040101010101" pitchFamily="2" charset="-122"/>
              </a:rPr>
              <a:t>3</a:t>
            </a:r>
            <a:r>
              <a:rPr lang="zh-CN" altLang="en-US" sz="2000" dirty="0">
                <a:latin typeface="华文楷体" panose="02010600040101010101" pitchFamily="2" charset="-122"/>
                <a:ea typeface="华文楷体" panose="02010600040101010101" pitchFamily="2" charset="-122"/>
              </a:rPr>
              <a:t>、如果录制、复制的目的在于重播，则其对广播组织的利益影响比较有限，</a:t>
            </a:r>
            <a:r>
              <a:rPr lang="en-US" altLang="zh-CN" sz="2000" dirty="0">
                <a:latin typeface="华文楷体" panose="02010600040101010101" pitchFamily="2" charset="-122"/>
                <a:ea typeface="华文楷体" panose="02010600040101010101" pitchFamily="2" charset="-122"/>
              </a:rPr>
              <a:t>2001</a:t>
            </a:r>
            <a:r>
              <a:rPr lang="zh-CN" altLang="en-US" sz="2000" dirty="0">
                <a:latin typeface="华文楷体" panose="02010600040101010101" pitchFamily="2" charset="-122"/>
                <a:ea typeface="华文楷体" panose="02010600040101010101" pitchFamily="2" charset="-122"/>
              </a:rPr>
              <a:t>年立法时广电总局建议将重播改为转播</a:t>
            </a:r>
            <a:endParaRPr lang="zh-CN" altLang="en-US" sz="2000"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2" name="圆角矩形 31751"/>
          <p:cNvSpPr/>
          <p:nvPr/>
        </p:nvSpPr>
        <p:spPr>
          <a:xfrm>
            <a:off x="476250" y="1549400"/>
            <a:ext cx="3126740"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r>
              <a:rPr lang="en-US" altLang="zh-CN"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、信息网络传播权</a:t>
            </a:r>
            <a:endPar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sp>
        <p:nvSpPr>
          <p:cNvPr id="31754" name="文本框 31753"/>
          <p:cNvSpPr txBox="1"/>
          <p:nvPr/>
        </p:nvSpPr>
        <p:spPr>
          <a:xfrm>
            <a:off x="735330" y="1981200"/>
            <a:ext cx="7874635" cy="553085"/>
          </a:xfrm>
          <a:prstGeom prst="rect">
            <a:avLst/>
          </a:prstGeom>
          <a:noFill/>
          <a:ln w="9525">
            <a:noFill/>
          </a:ln>
        </p:spPr>
        <p:txBody>
          <a:bodyPr wrap="square" anchor="t">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有权禁止未经其许可将其播放的广播、电视通过信息网络向公众传播</a:t>
            </a:r>
            <a:endParaRPr lang="zh-CN" altLang="en-US" sz="2000" dirty="0">
              <a:latin typeface="华文楷体" panose="02010600040101010101" pitchFamily="2" charset="-122"/>
              <a:ea typeface="华文楷体" panose="02010600040101010101" pitchFamily="2" charset="-122"/>
            </a:endParaRPr>
          </a:p>
        </p:txBody>
      </p:sp>
      <p:pic>
        <p:nvPicPr>
          <p:cNvPr id="15" name="图片 14"/>
          <p:cNvPicPr>
            <a:picLocks noChangeAspect="1"/>
          </p:cNvPicPr>
          <p:nvPr/>
        </p:nvPicPr>
        <p:blipFill>
          <a:blip r:embed="rId1"/>
          <a:stretch>
            <a:fillRect/>
          </a:stretch>
        </p:blipFill>
        <p:spPr>
          <a:xfrm>
            <a:off x="0" y="2032"/>
            <a:ext cx="9144000" cy="1103376"/>
          </a:xfrm>
          <a:prstGeom prst="rect">
            <a:avLst/>
          </a:prstGeom>
        </p:spPr>
      </p:pic>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 name="圆角矩形 1"/>
          <p:cNvSpPr/>
          <p:nvPr/>
        </p:nvSpPr>
        <p:spPr>
          <a:xfrm>
            <a:off x="529590" y="2689860"/>
            <a:ext cx="3073400"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endParaRPr lang="zh-CN" altLang="en-US"/>
          </a:p>
        </p:txBody>
      </p:sp>
      <p:sp>
        <p:nvSpPr>
          <p:cNvPr id="3" name="文本框 2"/>
          <p:cNvSpPr txBox="1"/>
          <p:nvPr/>
        </p:nvSpPr>
        <p:spPr>
          <a:xfrm>
            <a:off x="554045" y="2674853"/>
            <a:ext cx="2181225" cy="460375"/>
          </a:xfrm>
          <a:prstGeom prst="rect">
            <a:avLst/>
          </a:prstGeom>
          <a:noFill/>
          <a:ln w="9525">
            <a:noFill/>
          </a:ln>
        </p:spPr>
        <p:txBody>
          <a:bodyPr wrap="none" anchor="t">
            <a:spAutoFit/>
          </a:bodyPr>
          <a:lstStyle/>
          <a:p>
            <a:r>
              <a:rPr lang="en-US" altLang="zh-CN" sz="2400" dirty="0">
                <a:solidFill>
                  <a:schemeClr val="bg1"/>
                </a:solidFill>
                <a:latin typeface="Arial" panose="020B0604020202020204" pitchFamily="34" charset="0"/>
              </a:rPr>
              <a:t>4</a:t>
            </a:r>
            <a:r>
              <a:rPr lang="zh-CN" altLang="en-US" sz="2400" dirty="0">
                <a:solidFill>
                  <a:schemeClr val="bg1"/>
                </a:solidFill>
                <a:latin typeface="Arial" panose="020B0604020202020204" pitchFamily="34" charset="0"/>
              </a:rPr>
              <a:t>、权利保护期</a:t>
            </a:r>
            <a:endParaRPr lang="zh-CN" altLang="en-US" sz="2400" dirty="0">
              <a:solidFill>
                <a:schemeClr val="bg1"/>
              </a:solidFill>
              <a:latin typeface="Arial" panose="020B0604020202020204" pitchFamily="34" charset="0"/>
            </a:endParaRPr>
          </a:p>
        </p:txBody>
      </p:sp>
      <p:sp>
        <p:nvSpPr>
          <p:cNvPr id="31755" name="文本框 31754"/>
          <p:cNvSpPr txBox="1"/>
          <p:nvPr/>
        </p:nvSpPr>
        <p:spPr>
          <a:xfrm>
            <a:off x="844550" y="3234690"/>
            <a:ext cx="7656830" cy="1014730"/>
          </a:xfrm>
          <a:prstGeom prst="rect">
            <a:avLst/>
          </a:prstGeom>
          <a:noFill/>
          <a:ln w="12700">
            <a:noFill/>
          </a:ln>
        </p:spPr>
        <p:txBody>
          <a:bodyPr wrap="square" anchor="t">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权利保护期为50年，截止于该广播电台、电视台首次播放后第</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年的12月31日。</a:t>
            </a:r>
            <a:endParaRPr lang="zh-CN" altLang="en-US" sz="2000" dirty="0">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3"/>
          <a:stretch>
            <a:fillRect/>
          </a:stretch>
        </p:blipFill>
        <p:spPr>
          <a:xfrm>
            <a:off x="2315528" y="4110623"/>
            <a:ext cx="1789123" cy="2304907"/>
          </a:xfrm>
          <a:prstGeom prst="rect">
            <a:avLst/>
          </a:prstGeom>
        </p:spPr>
      </p:pic>
      <p:sp>
        <p:nvSpPr>
          <p:cNvPr id="11" name="内容占位符 2"/>
          <p:cNvSpPr txBox="1"/>
          <p:nvPr/>
        </p:nvSpPr>
        <p:spPr>
          <a:xfrm>
            <a:off x="4304348" y="4830005"/>
            <a:ext cx="2267825" cy="45275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00000"/>
              </a:lnSpc>
              <a:spcBef>
                <a:spcPts val="0"/>
              </a:spcBef>
              <a:spcAft>
                <a:spcPct val="0"/>
              </a:spcAft>
              <a:buFont typeface="Arial" panose="020B0604020202020204" pitchFamily="34" charset="0"/>
              <a:buNone/>
            </a:pPr>
            <a:r>
              <a:rPr lang="zh-CN" altLang="en-US" sz="2000" b="1" dirty="0">
                <a:solidFill>
                  <a:srgbClr val="FF0000"/>
                </a:solidFill>
                <a:latin typeface="楷体" panose="02010609060101010101" pitchFamily="49" charset="-122"/>
                <a:ea typeface="楷体" panose="02010609060101010101" pitchFamily="49" charset="-122"/>
              </a:rPr>
              <a:t>没必要规定保护期</a:t>
            </a:r>
            <a:endParaRPr lang="en-US" altLang="zh-CN" sz="2000" dirty="0">
              <a:solidFill>
                <a:srgbClr val="FF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80">
                                          <p:stCondLst>
                                            <p:cond delay="0"/>
                                          </p:stCondLst>
                                        </p:cTn>
                                        <p:tgtEl>
                                          <p:spTgt spid="11"/>
                                        </p:tgtEl>
                                      </p:cBhvr>
                                    </p:animEffect>
                                    <p:anim calcmode="lin" valueType="num">
                                      <p:cBhvr>
                                        <p:cTn id="13"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8" dur="26">
                                          <p:stCondLst>
                                            <p:cond delay="650"/>
                                          </p:stCondLst>
                                        </p:cTn>
                                        <p:tgtEl>
                                          <p:spTgt spid="11"/>
                                        </p:tgtEl>
                                      </p:cBhvr>
                                      <p:to x="100000" y="60000"/>
                                    </p:animScale>
                                    <p:animScale>
                                      <p:cBhvr>
                                        <p:cTn id="19" dur="166" decel="50000">
                                          <p:stCondLst>
                                            <p:cond delay="676"/>
                                          </p:stCondLst>
                                        </p:cTn>
                                        <p:tgtEl>
                                          <p:spTgt spid="11"/>
                                        </p:tgtEl>
                                      </p:cBhvr>
                                      <p:to x="100000" y="100000"/>
                                    </p:animScale>
                                    <p:animScale>
                                      <p:cBhvr>
                                        <p:cTn id="20" dur="26">
                                          <p:stCondLst>
                                            <p:cond delay="1312"/>
                                          </p:stCondLst>
                                        </p:cTn>
                                        <p:tgtEl>
                                          <p:spTgt spid="11"/>
                                        </p:tgtEl>
                                      </p:cBhvr>
                                      <p:to x="100000" y="80000"/>
                                    </p:animScale>
                                    <p:animScale>
                                      <p:cBhvr>
                                        <p:cTn id="21" dur="166" decel="50000">
                                          <p:stCondLst>
                                            <p:cond delay="1338"/>
                                          </p:stCondLst>
                                        </p:cTn>
                                        <p:tgtEl>
                                          <p:spTgt spid="11"/>
                                        </p:tgtEl>
                                      </p:cBhvr>
                                      <p:to x="100000" y="100000"/>
                                    </p:animScale>
                                    <p:animScale>
                                      <p:cBhvr>
                                        <p:cTn id="22" dur="26">
                                          <p:stCondLst>
                                            <p:cond delay="1642"/>
                                          </p:stCondLst>
                                        </p:cTn>
                                        <p:tgtEl>
                                          <p:spTgt spid="11"/>
                                        </p:tgtEl>
                                      </p:cBhvr>
                                      <p:to x="100000" y="90000"/>
                                    </p:animScale>
                                    <p:animScale>
                                      <p:cBhvr>
                                        <p:cTn id="23" dur="166" decel="50000">
                                          <p:stCondLst>
                                            <p:cond delay="1668"/>
                                          </p:stCondLst>
                                        </p:cTn>
                                        <p:tgtEl>
                                          <p:spTgt spid="11"/>
                                        </p:tgtEl>
                                      </p:cBhvr>
                                      <p:to x="100000" y="100000"/>
                                    </p:animScale>
                                    <p:animScale>
                                      <p:cBhvr>
                                        <p:cTn id="24" dur="26">
                                          <p:stCondLst>
                                            <p:cond delay="1808"/>
                                          </p:stCondLst>
                                        </p:cTn>
                                        <p:tgtEl>
                                          <p:spTgt spid="11"/>
                                        </p:tgtEl>
                                      </p:cBhvr>
                                      <p:to x="100000" y="95000"/>
                                    </p:animScale>
                                    <p:animScale>
                                      <p:cBhvr>
                                        <p:cTn id="25"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0" y="2032"/>
            <a:ext cx="9144000" cy="1103376"/>
          </a:xfrm>
          <a:prstGeom prst="rect">
            <a:avLst/>
          </a:prstGeom>
        </p:spPr>
      </p:pic>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9" name="Text Box 4"/>
          <p:cNvSpPr txBox="1">
            <a:spLocks noChangeArrowheads="1"/>
          </p:cNvSpPr>
          <p:nvPr/>
        </p:nvSpPr>
        <p:spPr bwMode="auto">
          <a:xfrm>
            <a:off x="687387" y="1232363"/>
            <a:ext cx="8134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四、广播组织与著作权人、表演者和录制者的关系</a:t>
            </a:r>
            <a:endParaRPr lang="zh-CN" altLang="en-US" sz="2800" b="1" dirty="0">
              <a:ea typeface="黑体" panose="02010609060101010101" pitchFamily="49" charset="-122"/>
            </a:endParaRPr>
          </a:p>
        </p:txBody>
      </p:sp>
      <p:sp>
        <p:nvSpPr>
          <p:cNvPr id="100" name="文本框 99"/>
          <p:cNvSpPr txBox="1"/>
          <p:nvPr/>
        </p:nvSpPr>
        <p:spPr>
          <a:xfrm>
            <a:off x="856615" y="1998345"/>
            <a:ext cx="7796530" cy="2861310"/>
          </a:xfrm>
          <a:prstGeom prst="rect">
            <a:avLst/>
          </a:prstGeom>
          <a:noFill/>
          <a:ln w="9525">
            <a:noFill/>
          </a:ln>
        </p:spPr>
        <p:txBody>
          <a:bodyPr wrap="square">
            <a:spAutoFit/>
          </a:bodyPr>
          <a:p>
            <a:pPr marL="342900" indent="-342900" fontAlgn="auto">
              <a:lnSpc>
                <a:spcPct val="150000"/>
              </a:lnSpc>
              <a:buFont typeface="Wingdings" panose="05000000000000000000" charset="0"/>
              <a:buChar char="Ø"/>
            </a:pPr>
            <a:r>
              <a:rPr lang="zh-CN" sz="2000" b="0">
                <a:ea typeface="楷体" panose="02010609060101010101" pitchFamily="49" charset="-122"/>
                <a:cs typeface="Times New Roman" panose="02020603050405020304" pitchFamily="18" charset="0"/>
              </a:rPr>
              <a:t>播放他人未发表的作品，应取得著作权人许可</a:t>
            </a:r>
            <a:endParaRPr lang="zh-CN" sz="2000" b="0">
              <a:ea typeface="楷体" panose="02010609060101010101" pitchFamily="49" charset="-122"/>
              <a:cs typeface="Times New Roman" panose="02020603050405020304" pitchFamily="18" charset="0"/>
            </a:endParaRPr>
          </a:p>
          <a:p>
            <a:pPr marL="342900" indent="-342900" fontAlgn="auto">
              <a:lnSpc>
                <a:spcPct val="150000"/>
              </a:lnSpc>
              <a:buFont typeface="Wingdings" panose="05000000000000000000" charset="0"/>
              <a:buChar char="Ø"/>
            </a:pPr>
            <a:r>
              <a:rPr lang="zh-CN" sz="2000" b="0">
                <a:ea typeface="楷体" panose="02010609060101010101" pitchFamily="49" charset="-122"/>
              </a:rPr>
              <a:t>播放已发表的作品，可不经著作权人许可，但应当支付报酬</a:t>
            </a:r>
            <a:endParaRPr lang="zh-CN" sz="2000" b="0">
              <a:ea typeface="楷体" panose="02010609060101010101" pitchFamily="49" charset="-122"/>
            </a:endParaRPr>
          </a:p>
          <a:p>
            <a:pPr marL="342900" indent="-342900" fontAlgn="auto">
              <a:lnSpc>
                <a:spcPct val="150000"/>
              </a:lnSpc>
              <a:buFont typeface="Wingdings" panose="05000000000000000000" charset="0"/>
              <a:buChar char="Ø"/>
            </a:pPr>
            <a:r>
              <a:rPr lang="zh-CN" sz="2000">
                <a:solidFill>
                  <a:srgbClr val="FF0000"/>
                </a:solidFill>
                <a:ea typeface="楷体" panose="02010609060101010101" pitchFamily="49" charset="-122"/>
                <a:sym typeface="+mn-ea"/>
              </a:rPr>
              <a:t>电视台播放他人视听作品，应当取得制片者许可</a:t>
            </a:r>
            <a:endParaRPr lang="zh-CN" sz="2000">
              <a:ea typeface="楷体" panose="02010609060101010101" pitchFamily="49" charset="-122"/>
              <a:cs typeface="Times New Roman" panose="02020603050405020304" pitchFamily="18" charset="0"/>
              <a:sym typeface="+mn-ea"/>
            </a:endParaRPr>
          </a:p>
          <a:p>
            <a:pPr marL="342900" indent="-342900" fontAlgn="auto">
              <a:lnSpc>
                <a:spcPct val="150000"/>
              </a:lnSpc>
              <a:buFont typeface="Wingdings" panose="05000000000000000000" charset="0"/>
              <a:buChar char="Ø"/>
            </a:pPr>
            <a:r>
              <a:rPr lang="zh-CN" sz="2000" b="0">
                <a:solidFill>
                  <a:srgbClr val="FF0000"/>
                </a:solidFill>
                <a:ea typeface="楷体" panose="02010609060101010101" pitchFamily="49" charset="-122"/>
                <a:cs typeface="Times New Roman" panose="02020603050405020304" pitchFamily="18" charset="0"/>
              </a:rPr>
              <a:t>播放录音制品，应当</a:t>
            </a:r>
            <a:r>
              <a:rPr lang="zh-CN" sz="2000" b="0">
                <a:solidFill>
                  <a:srgbClr val="FF0000"/>
                </a:solidFill>
                <a:ea typeface="楷体" panose="02010609060101010101" pitchFamily="49" charset="-122"/>
              </a:rPr>
              <a:t>向录音制作者支付报酬</a:t>
            </a:r>
            <a:endParaRPr lang="zh-CN" sz="2000" b="0">
              <a:solidFill>
                <a:srgbClr val="FF0000"/>
              </a:solidFill>
              <a:ea typeface="楷体" panose="02010609060101010101" pitchFamily="49" charset="-122"/>
            </a:endParaRPr>
          </a:p>
          <a:p>
            <a:pPr marL="342900" indent="-342900" fontAlgn="auto">
              <a:lnSpc>
                <a:spcPct val="150000"/>
              </a:lnSpc>
              <a:buFont typeface="Wingdings" panose="05000000000000000000" charset="0"/>
              <a:buChar char="Ø"/>
            </a:pPr>
            <a:r>
              <a:rPr lang="zh-CN" sz="2000" b="0">
                <a:ea typeface="楷体" panose="02010609060101010101" pitchFamily="49" charset="-122"/>
                <a:cs typeface="Times New Roman" panose="02020603050405020304" pitchFamily="18" charset="0"/>
              </a:rPr>
              <a:t>电视台播放他人的录像制品，应取得录像制作者与著作权人的许可，并支付报酬</a:t>
            </a:r>
            <a:endParaRPr lang="zh-CN" altLang="en-US" sz="2000" b="0">
              <a:ea typeface="楷体" panose="02010609060101010101" pitchFamily="49"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3200" dirty="0">
                <a:ea typeface="黑体" panose="02010609060101010101" pitchFamily="49" charset="-122"/>
              </a:rPr>
              <a:t>第五节  出版者权</a:t>
            </a:r>
            <a:endParaRPr lang="zh-CN" altLang="en-US" sz="3200" dirty="0">
              <a:ea typeface="黑体" panose="02010609060101010101" pitchFamily="49" charset="-122"/>
            </a:endParaRPr>
          </a:p>
        </p:txBody>
      </p:sp>
      <p:sp>
        <p:nvSpPr>
          <p:cNvPr id="24579" name="文本占位符 24578"/>
          <p:cNvSpPr>
            <a:spLocks noGrp="1"/>
          </p:cNvSpPr>
          <p:nvPr/>
        </p:nvSpPr>
        <p:spPr>
          <a:xfrm>
            <a:off x="1646555" y="2062480"/>
            <a:ext cx="6344920" cy="3498215"/>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出版者权的客体和主体</a:t>
            </a:r>
            <a:endParaRPr lang="zh-CN" altLang="en-US" sz="2800" b="1" dirty="0">
              <a:effectLst/>
              <a:uFillTx/>
              <a:latin typeface="楷体" panose="02010609060101010101" pitchFamily="49" charset="-122"/>
              <a:ea typeface="楷体" panose="02010609060101010101" pitchFamily="49" charset="-122"/>
              <a:sym typeface="+mn-ea"/>
            </a:endParaRPr>
          </a:p>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出版者权的内容</a:t>
            </a:r>
            <a:endParaRPr lang="en-US" altLang="zh-CN" sz="2800" b="1" dirty="0">
              <a:effectLst/>
              <a:uFillTx/>
              <a:latin typeface="楷体" panose="02010609060101010101" pitchFamily="49" charset="-122"/>
              <a:ea typeface="楷体" panose="02010609060101010101" pitchFamily="49" charset="-122"/>
              <a:sym typeface="+mn-ea"/>
            </a:endParaRPr>
          </a:p>
          <a:p>
            <a:pPr>
              <a:lnSpc>
                <a:spcPct val="200000"/>
              </a:lnSpc>
              <a:spcBef>
                <a:spcPts val="0"/>
              </a:spcBef>
            </a:pPr>
            <a:r>
              <a:rPr lang="zh-CN" altLang="en-US" sz="2800" b="1" dirty="0">
                <a:effectLst/>
                <a:latin typeface="楷体" panose="02010609060101010101" pitchFamily="49" charset="-122"/>
                <a:ea typeface="楷体" panose="02010609060101010101" pitchFamily="49" charset="-122"/>
                <a:sym typeface="+mn-ea"/>
              </a:rPr>
              <a:t>出版者与著作权人的关系</a:t>
            </a:r>
            <a:endParaRPr lang="zh-CN" altLang="en-US" sz="2800" b="1" dirty="0">
              <a:effectLst/>
              <a:uFillTx/>
              <a:latin typeface="楷体" panose="02010609060101010101" pitchFamily="49" charset="-122"/>
              <a:ea typeface="楷体" panose="02010609060101010101" pitchFamily="49" charset="-122"/>
              <a:sym typeface="+mn-ea"/>
            </a:endParaRPr>
          </a:p>
          <a:p>
            <a:pPr marL="0" indent="0">
              <a:lnSpc>
                <a:spcPct val="150000"/>
              </a:lnSpc>
              <a:spcBef>
                <a:spcPts val="0"/>
              </a:spcBef>
              <a:buNone/>
            </a:pPr>
            <a:endParaRPr lang="zh-CN" altLang="en-US" sz="2200" b="1" dirty="0">
              <a:solidFill>
                <a:schemeClr val="tx1"/>
              </a:solidFill>
              <a:effectLst/>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2032"/>
            <a:ext cx="9144000" cy="110337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0" name="Text Box 4"/>
          <p:cNvSpPr txBox="1">
            <a:spLocks noChangeArrowheads="1"/>
          </p:cNvSpPr>
          <p:nvPr/>
        </p:nvSpPr>
        <p:spPr bwMode="auto">
          <a:xfrm>
            <a:off x="687387" y="1232363"/>
            <a:ext cx="8134351"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一、出版者权的客体和主体</a:t>
            </a:r>
            <a:endParaRPr lang="zh-CN" altLang="en-US" sz="2800" b="1" dirty="0">
              <a:ea typeface="黑体" panose="02010609060101010101" pitchFamily="49" charset="-122"/>
            </a:endParaRPr>
          </a:p>
        </p:txBody>
      </p:sp>
      <p:sp>
        <p:nvSpPr>
          <p:cNvPr id="11" name="AutoShape 3"/>
          <p:cNvSpPr>
            <a:spLocks noChangeArrowheads="1"/>
          </p:cNvSpPr>
          <p:nvPr/>
        </p:nvSpPr>
        <p:spPr bwMode="auto">
          <a:xfrm>
            <a:off x="1298892" y="4965463"/>
            <a:ext cx="6951345" cy="647699"/>
          </a:xfrm>
          <a:prstGeom prst="roundRect">
            <a:avLst>
              <a:gd name="adj" fmla="val 16667"/>
            </a:avLst>
          </a:prstGeom>
          <a:noFill/>
          <a:ln w="9525" cap="flat" cmpd="sng">
            <a:solidFill>
              <a:schemeClr val="tx1"/>
            </a:solid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AutoShape 5"/>
          <p:cNvSpPr>
            <a:spLocks noChangeArrowheads="1"/>
          </p:cNvSpPr>
          <p:nvPr/>
        </p:nvSpPr>
        <p:spPr bwMode="auto">
          <a:xfrm>
            <a:off x="761999" y="4378723"/>
            <a:ext cx="1899921"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dirty="0">
                <a:solidFill>
                  <a:schemeClr val="bg1"/>
                </a:solidFill>
                <a:ea typeface="黑体" panose="02010609060101010101" pitchFamily="49" charset="-122"/>
              </a:rPr>
              <a:t>2</a:t>
            </a:r>
            <a:r>
              <a:rPr lang="zh-CN" altLang="en-US" sz="2400" dirty="0">
                <a:solidFill>
                  <a:schemeClr val="bg1"/>
                </a:solidFill>
                <a:ea typeface="黑体" panose="02010609060101010101" pitchFamily="49" charset="-122"/>
              </a:rPr>
              <a:t>、主体</a:t>
            </a:r>
            <a:endParaRPr lang="zh-CN" altLang="en-US" sz="2400" dirty="0">
              <a:solidFill>
                <a:schemeClr val="bg1"/>
              </a:solidFill>
              <a:ea typeface="黑体" panose="02010609060101010101" pitchFamily="49" charset="-122"/>
            </a:endParaRPr>
          </a:p>
        </p:txBody>
      </p:sp>
      <p:sp>
        <p:nvSpPr>
          <p:cNvPr id="13" name="Text Box 6"/>
          <p:cNvSpPr txBox="1">
            <a:spLocks noChangeArrowheads="1"/>
          </p:cNvSpPr>
          <p:nvPr/>
        </p:nvSpPr>
        <p:spPr bwMode="auto">
          <a:xfrm>
            <a:off x="1463992" y="5000736"/>
            <a:ext cx="6689090" cy="50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solidFill>
                  <a:schemeClr val="tx1"/>
                </a:solidFill>
                <a:uFillTx/>
                <a:ea typeface="楷体" panose="02010609060101010101" pitchFamily="49" charset="-122"/>
              </a:rPr>
              <a:t>出版者包括图书出版者与期刊出版者</a:t>
            </a:r>
            <a:endParaRPr lang="zh-CN" altLang="en-US" sz="2000" dirty="0">
              <a:solidFill>
                <a:schemeClr val="tx1"/>
              </a:solidFill>
              <a:uFillTx/>
              <a:ea typeface="楷体" panose="02010609060101010101" pitchFamily="49" charset="-122"/>
            </a:endParaRPr>
          </a:p>
        </p:txBody>
      </p:sp>
      <p:sp>
        <p:nvSpPr>
          <p:cNvPr id="18" name="AutoShape 3"/>
          <p:cNvSpPr>
            <a:spLocks noChangeArrowheads="1"/>
          </p:cNvSpPr>
          <p:nvPr/>
        </p:nvSpPr>
        <p:spPr bwMode="auto">
          <a:xfrm>
            <a:off x="1298892" y="2575251"/>
            <a:ext cx="6951345" cy="1477328"/>
          </a:xfrm>
          <a:prstGeom prst="roundRect">
            <a:avLst>
              <a:gd name="adj" fmla="val 16667"/>
            </a:avLst>
          </a:prstGeom>
          <a:noFill/>
          <a:ln w="9525" cap="flat" cmpd="sng">
            <a:solidFill>
              <a:schemeClr val="tx1"/>
            </a:solid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9" name="AutoShape 5"/>
          <p:cNvSpPr>
            <a:spLocks noChangeArrowheads="1"/>
          </p:cNvSpPr>
          <p:nvPr/>
        </p:nvSpPr>
        <p:spPr bwMode="auto">
          <a:xfrm>
            <a:off x="761999" y="1988512"/>
            <a:ext cx="1899921"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dirty="0">
                <a:solidFill>
                  <a:schemeClr val="bg1"/>
                </a:solidFill>
                <a:ea typeface="黑体" panose="02010609060101010101" pitchFamily="49" charset="-122"/>
              </a:rPr>
              <a:t>1</a:t>
            </a:r>
            <a:r>
              <a:rPr lang="zh-CN" altLang="en-US" sz="2400" dirty="0">
                <a:solidFill>
                  <a:schemeClr val="bg1"/>
                </a:solidFill>
                <a:ea typeface="黑体" panose="02010609060101010101" pitchFamily="49" charset="-122"/>
              </a:rPr>
              <a:t>、客体</a:t>
            </a:r>
            <a:endParaRPr lang="zh-CN" altLang="en-US" sz="2400" dirty="0">
              <a:solidFill>
                <a:schemeClr val="bg1"/>
              </a:solidFill>
              <a:ea typeface="黑体" panose="02010609060101010101" pitchFamily="49" charset="-122"/>
            </a:endParaRPr>
          </a:p>
        </p:txBody>
      </p:sp>
      <p:sp>
        <p:nvSpPr>
          <p:cNvPr id="20" name="Text Box 6"/>
          <p:cNvSpPr txBox="1">
            <a:spLocks noChangeArrowheads="1"/>
          </p:cNvSpPr>
          <p:nvPr/>
        </p:nvSpPr>
        <p:spPr bwMode="auto">
          <a:xfrm>
            <a:off x="1463992" y="2636212"/>
            <a:ext cx="668909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solidFill>
                  <a:schemeClr val="tx1"/>
                </a:solidFill>
                <a:uFillTx/>
                <a:ea typeface="楷体" panose="02010609060101010101" pitchFamily="49" charset="-122"/>
              </a:rPr>
              <a:t>版式设计：对印刷品的版面格式设计，体现为字体、字号、行间距、段间距、标题、引文、图表等</a:t>
            </a:r>
            <a:r>
              <a:rPr lang="zh-CN" altLang="en-US" sz="2000" dirty="0">
                <a:ea typeface="楷体" panose="02010609060101010101" pitchFamily="49" charset="-122"/>
              </a:rPr>
              <a:t>版面布局，是出版者在编辑加工作品时完成的劳动成果</a:t>
            </a:r>
            <a:endParaRPr lang="zh-CN" altLang="en-US" sz="2000" dirty="0">
              <a:solidFill>
                <a:schemeClr val="tx1"/>
              </a:solidFill>
              <a:uFillTx/>
              <a:ea typeface="楷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AutoShape 15"/>
          <p:cNvSpPr>
            <a:spLocks noChangeArrowheads="1"/>
          </p:cNvSpPr>
          <p:nvPr/>
        </p:nvSpPr>
        <p:spPr bwMode="auto">
          <a:xfrm>
            <a:off x="392748" y="1262381"/>
            <a:ext cx="5500051"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思考：电子文档格式是否属于版式设计</a:t>
            </a:r>
            <a:endParaRPr lang="zh-CN" altLang="en-US" sz="2400" b="1" dirty="0">
              <a:solidFill>
                <a:schemeClr val="bg1"/>
              </a:solidFill>
              <a:ea typeface="黑体" panose="02010609060101010101" pitchFamily="49" charset="-122"/>
            </a:endParaRPr>
          </a:p>
        </p:txBody>
      </p:sp>
      <p:sp>
        <p:nvSpPr>
          <p:cNvPr id="10" name="Oval 4"/>
          <p:cNvSpPr>
            <a:spLocks noChangeArrowheads="1"/>
          </p:cNvSpPr>
          <p:nvPr/>
        </p:nvSpPr>
        <p:spPr bwMode="auto">
          <a:xfrm>
            <a:off x="3589973" y="4076700"/>
            <a:ext cx="1727200" cy="1485900"/>
          </a:xfrm>
          <a:prstGeom prst="ellipse">
            <a:avLst/>
          </a:prstGeom>
          <a:gradFill rotWithShape="1">
            <a:gsLst>
              <a:gs pos="0">
                <a:srgbClr val="CDCDCD"/>
              </a:gs>
              <a:gs pos="100000">
                <a:srgbClr val="ECECEC"/>
              </a:gs>
            </a:gsLst>
            <a:path path="shape">
              <a:fillToRect l="50000" t="50000" r="50000" b="50000"/>
            </a:path>
          </a:gradFill>
          <a:ln w="9525" cap="flat" cmpd="sng">
            <a:solidFill>
              <a:srgbClr val="ECECE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未知"/>
          <p:cNvSpPr/>
          <p:nvPr/>
        </p:nvSpPr>
        <p:spPr bwMode="auto">
          <a:xfrm flipH="1">
            <a:off x="673738" y="2886310"/>
            <a:ext cx="8077513" cy="351449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ECECEC"/>
              </a:gs>
              <a:gs pos="100000">
                <a:srgbClr val="CDCDCD"/>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Text Box 12"/>
          <p:cNvSpPr txBox="1">
            <a:spLocks noChangeArrowheads="1"/>
          </p:cNvSpPr>
          <p:nvPr/>
        </p:nvSpPr>
        <p:spPr bwMode="auto">
          <a:xfrm>
            <a:off x="5642611" y="3024326"/>
            <a:ext cx="3039669"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35000"/>
              </a:lnSpc>
            </a:pPr>
            <a:r>
              <a:rPr lang="zh-CN" altLang="en-US" sz="2000" dirty="0">
                <a:latin typeface="华文楷体" panose="02010600040101010101" pitchFamily="2" charset="-122"/>
                <a:ea typeface="华文楷体" panose="02010600040101010101" pitchFamily="2" charset="-122"/>
              </a:rPr>
              <a:t>上诉人所述的使用</a:t>
            </a:r>
            <a:r>
              <a:rPr lang="en-US" altLang="zh-CN" sz="2000" dirty="0" err="1">
                <a:latin typeface="华文楷体" panose="02010600040101010101" pitchFamily="2" charset="-122"/>
                <a:ea typeface="华文楷体" panose="02010600040101010101" pitchFamily="2" charset="-122"/>
              </a:rPr>
              <a:t>caj</a:t>
            </a:r>
            <a:r>
              <a:rPr lang="zh-CN" altLang="en-US" sz="2000" dirty="0">
                <a:latin typeface="华文楷体" panose="02010600040101010101" pitchFamily="2" charset="-122"/>
                <a:ea typeface="华文楷体" panose="02010600040101010101" pitchFamily="2" charset="-122"/>
              </a:rPr>
              <a:t>格式的目的来看，应当属于一项为防止恶意复制而加设的技术措施，故将数据格式归人版权设计并主张与之相关的行为构成侵权缺乏法律依据</a:t>
            </a:r>
            <a:endParaRPr lang="zh-CN" altLang="en-US" sz="2000" dirty="0">
              <a:latin typeface="华文楷体" panose="02010600040101010101" pitchFamily="2" charset="-122"/>
              <a:ea typeface="华文楷体" panose="02010600040101010101" pitchFamily="2" charset="-122"/>
            </a:endParaRPr>
          </a:p>
        </p:txBody>
      </p:sp>
      <p:sp>
        <p:nvSpPr>
          <p:cNvPr id="18" name="内容占位符 2"/>
          <p:cNvSpPr txBox="1"/>
          <p:nvPr/>
        </p:nvSpPr>
        <p:spPr>
          <a:xfrm>
            <a:off x="1473914" y="2104270"/>
            <a:ext cx="6196172" cy="43598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35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上海市一中院（</a:t>
            </a:r>
            <a:r>
              <a:rPr lang="en-US" altLang="zh-CN" sz="2000" b="1" dirty="0">
                <a:latin typeface="楷体" panose="02010609060101010101" pitchFamily="49" charset="-122"/>
                <a:ea typeface="楷体" panose="02010609060101010101" pitchFamily="49" charset="-122"/>
              </a:rPr>
              <a:t>2006</a:t>
            </a:r>
            <a:r>
              <a:rPr lang="zh-CN" altLang="en-US" sz="2000" b="1" dirty="0">
                <a:latin typeface="楷体" panose="02010609060101010101" pitchFamily="49" charset="-122"/>
                <a:ea typeface="楷体" panose="02010609060101010101" pitchFamily="49" charset="-122"/>
              </a:rPr>
              <a:t>）沪一中民五（知）终字第</a:t>
            </a:r>
            <a:r>
              <a:rPr lang="en-US" altLang="zh-CN" sz="2000" b="1" dirty="0">
                <a:latin typeface="楷体" panose="02010609060101010101" pitchFamily="49" charset="-122"/>
                <a:ea typeface="楷体" panose="02010609060101010101" pitchFamily="49" charset="-122"/>
              </a:rPr>
              <a:t>16</a:t>
            </a:r>
            <a:r>
              <a:rPr lang="zh-CN" altLang="en-US" sz="2000" b="1" dirty="0">
                <a:latin typeface="楷体" panose="02010609060101010101" pitchFamily="49" charset="-122"/>
                <a:ea typeface="楷体" panose="02010609060101010101" pitchFamily="49" charset="-122"/>
              </a:rPr>
              <a:t>号</a:t>
            </a:r>
            <a:endParaRPr lang="en-US" altLang="zh-CN" sz="2000" b="1" dirty="0">
              <a:latin typeface="楷体" panose="02010609060101010101" pitchFamily="49" charset="-122"/>
              <a:ea typeface="楷体" panose="02010609060101010101" pitchFamily="49" charset="-122"/>
            </a:endParaRPr>
          </a:p>
        </p:txBody>
      </p:sp>
      <p:pic>
        <p:nvPicPr>
          <p:cNvPr id="3" name="图片 2" descr="图片包含 屏幕截图&#10;&#10;已生成极高可信度的说明"/>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076" y="2904568"/>
            <a:ext cx="5145816" cy="3240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13"/>
          <p:cNvSpPr txBox="1"/>
          <p:nvPr/>
        </p:nvSpPr>
        <p:spPr>
          <a:xfrm>
            <a:off x="722180" y="6003158"/>
            <a:ext cx="3199580" cy="535531"/>
          </a:xfrm>
          <a:prstGeom prst="rect">
            <a:avLst/>
          </a:prstGeom>
          <a:noFill/>
          <a:ln w="9525">
            <a:noFill/>
          </a:ln>
        </p:spPr>
        <p:txBody>
          <a:bodyPr wrap="square" anchor="t">
            <a:spAutoFit/>
          </a:bodyPr>
          <a:lstStyle/>
          <a:p>
            <a:pPr algn="ctr">
              <a:lnSpc>
                <a:spcPct val="120000"/>
              </a:lnSpc>
            </a:pPr>
            <a:r>
              <a:rPr lang="zh-CN" altLang="en-US" sz="2400" dirty="0">
                <a:solidFill>
                  <a:srgbClr val="FF0000"/>
                </a:solidFill>
                <a:latin typeface="Calibri" panose="020F0502020204030204" charset="0"/>
                <a:ea typeface="楷体_GB2312" pitchFamily="49" charset="-122"/>
              </a:rPr>
              <a:t>保护表演者与录制者</a:t>
            </a:r>
            <a:endParaRPr lang="zh-CN" altLang="en-US" sz="2400" b="0" dirty="0">
              <a:solidFill>
                <a:srgbClr val="336699"/>
              </a:solidFill>
              <a:latin typeface="楷体_GB2312" pitchFamily="49" charset="-122"/>
              <a:ea typeface="楷体_GB2312" pitchFamily="49" charset="-122"/>
            </a:endParaRPr>
          </a:p>
        </p:txBody>
      </p:sp>
      <p:sp>
        <p:nvSpPr>
          <p:cNvPr id="6149" name="文本框 24"/>
          <p:cNvSpPr txBox="1"/>
          <p:nvPr/>
        </p:nvSpPr>
        <p:spPr>
          <a:xfrm>
            <a:off x="6887117" y="4920326"/>
            <a:ext cx="1604963" cy="978729"/>
          </a:xfrm>
          <a:prstGeom prst="rect">
            <a:avLst/>
          </a:prstGeom>
          <a:noFill/>
          <a:ln w="9525">
            <a:noFill/>
          </a:ln>
        </p:spPr>
        <p:txBody>
          <a:bodyPr wrap="square" anchor="t">
            <a:spAutoFit/>
          </a:bodyPr>
          <a:lstStyle/>
          <a:p>
            <a:pPr>
              <a:lnSpc>
                <a:spcPct val="120000"/>
              </a:lnSpc>
            </a:pPr>
            <a:r>
              <a:rPr lang="zh-CN" altLang="en-US" sz="1600" dirty="0">
                <a:latin typeface="楷体_GB2312" pitchFamily="49" charset="-122"/>
                <a:ea typeface="楷体_GB2312" pitchFamily="49" charset="-122"/>
              </a:rPr>
              <a:t>英国工程师约翰</a:t>
            </a:r>
            <a:r>
              <a:rPr lang="en-US" altLang="zh-CN" sz="1600" dirty="0">
                <a:latin typeface="楷体_GB2312" pitchFamily="49" charset="-122"/>
                <a:ea typeface="楷体_GB2312" pitchFamily="49" charset="-122"/>
              </a:rPr>
              <a:t>·</a:t>
            </a:r>
            <a:r>
              <a:rPr lang="zh-CN" altLang="en-US" sz="1600" dirty="0">
                <a:latin typeface="楷体_GB2312" pitchFamily="49" charset="-122"/>
                <a:ea typeface="楷体_GB2312" pitchFamily="49" charset="-122"/>
              </a:rPr>
              <a:t>洛吉</a:t>
            </a:r>
            <a:r>
              <a:rPr lang="en-US" altLang="zh-CN" sz="1600" dirty="0">
                <a:latin typeface="楷体_GB2312" pitchFamily="49" charset="-122"/>
                <a:ea typeface="楷体_GB2312" pitchFamily="49" charset="-122"/>
              </a:rPr>
              <a:t>·</a:t>
            </a:r>
            <a:r>
              <a:rPr lang="zh-CN" altLang="en-US" sz="1600" dirty="0">
                <a:latin typeface="楷体_GB2312" pitchFamily="49" charset="-122"/>
                <a:ea typeface="楷体_GB2312" pitchFamily="49" charset="-122"/>
              </a:rPr>
              <a:t>贝尔德发明电视</a:t>
            </a:r>
            <a:endParaRPr lang="zh-CN" altLang="en-US" sz="1600" dirty="0">
              <a:latin typeface="楷体_GB2312" pitchFamily="49" charset="-122"/>
              <a:ea typeface="楷体_GB2312" pitchFamily="49" charset="-122"/>
            </a:endParaRPr>
          </a:p>
        </p:txBody>
      </p:sp>
      <p:cxnSp>
        <p:nvCxnSpPr>
          <p:cNvPr id="6151" name="直线箭头连接符 4"/>
          <p:cNvCxnSpPr/>
          <p:nvPr/>
        </p:nvCxnSpPr>
        <p:spPr>
          <a:xfrm>
            <a:off x="0" y="4357509"/>
            <a:ext cx="9144000" cy="68262"/>
          </a:xfrm>
          <a:prstGeom prst="straightConnector1">
            <a:avLst/>
          </a:prstGeom>
          <a:ln w="25400" cap="flat" cmpd="sng">
            <a:solidFill>
              <a:schemeClr val="tx2"/>
            </a:solidFill>
            <a:prstDash val="solid"/>
            <a:round/>
            <a:headEnd type="none" w="med" len="med"/>
            <a:tailEnd type="arrow" w="med" len="med"/>
          </a:ln>
          <a:effectLst>
            <a:outerShdw dist="20000" dir="5400000" rotWithShape="0">
              <a:srgbClr val="000000">
                <a:alpha val="37999"/>
              </a:srgbClr>
            </a:outerShdw>
          </a:effectLst>
        </p:spPr>
      </p:cxnSp>
      <p:sp>
        <p:nvSpPr>
          <p:cNvPr id="6152" name="文本框 5"/>
          <p:cNvSpPr txBox="1"/>
          <p:nvPr/>
        </p:nvSpPr>
        <p:spPr>
          <a:xfrm>
            <a:off x="895350" y="4469984"/>
            <a:ext cx="595035" cy="338554"/>
          </a:xfrm>
          <a:prstGeom prst="rect">
            <a:avLst/>
          </a:prstGeom>
          <a:noFill/>
          <a:ln w="9525">
            <a:noFill/>
          </a:ln>
        </p:spPr>
        <p:txBody>
          <a:bodyPr wrap="non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1877</a:t>
            </a:r>
            <a:endParaRPr lang="zh-CN" altLang="en-US" sz="1600" b="0" dirty="0">
              <a:solidFill>
                <a:srgbClr val="336699"/>
              </a:solidFill>
              <a:latin typeface="黑体" panose="02010609060101010101" pitchFamily="49" charset="-122"/>
              <a:ea typeface="黑体" panose="02010609060101010101" pitchFamily="49" charset="-122"/>
            </a:endParaRPr>
          </a:p>
        </p:txBody>
      </p:sp>
      <p:sp>
        <p:nvSpPr>
          <p:cNvPr id="6158" name="文本框 22"/>
          <p:cNvSpPr txBox="1"/>
          <p:nvPr/>
        </p:nvSpPr>
        <p:spPr>
          <a:xfrm>
            <a:off x="5096771" y="4512259"/>
            <a:ext cx="679581" cy="338554"/>
          </a:xfrm>
          <a:prstGeom prst="rect">
            <a:avLst/>
          </a:prstGeom>
          <a:noFill/>
          <a:ln w="9525">
            <a:noFill/>
          </a:ln>
        </p:spPr>
        <p:txBody>
          <a:bodyPr wrap="squar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1920</a:t>
            </a:r>
            <a:endParaRPr lang="en-US" altLang="zh-CN" sz="1600" b="0" dirty="0">
              <a:solidFill>
                <a:srgbClr val="336699"/>
              </a:solidFill>
              <a:latin typeface="黑体" panose="02010609060101010101" pitchFamily="49" charset="-122"/>
              <a:ea typeface="黑体" panose="02010609060101010101" pitchFamily="49" charset="-122"/>
            </a:endParaRPr>
          </a:p>
        </p:txBody>
      </p:sp>
      <p:sp>
        <p:nvSpPr>
          <p:cNvPr id="6160" name="Text Box 26"/>
          <p:cNvSpPr txBox="1"/>
          <p:nvPr/>
        </p:nvSpPr>
        <p:spPr>
          <a:xfrm>
            <a:off x="925830" y="4088130"/>
            <a:ext cx="546100" cy="366713"/>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endParaRPr lang="zh-CN" altLang="en-US" b="0" dirty="0">
              <a:solidFill>
                <a:srgbClr val="336699"/>
              </a:solidFill>
              <a:latin typeface="Arial" panose="020B0604020202020204" pitchFamily="34" charset="0"/>
              <a:ea typeface="宋体" panose="02010600030101010101" pitchFamily="2" charset="-122"/>
            </a:endParaRPr>
          </a:p>
        </p:txBody>
      </p:sp>
      <p:sp>
        <p:nvSpPr>
          <p:cNvPr id="6163" name="Text Box 31"/>
          <p:cNvSpPr txBox="1"/>
          <p:nvPr/>
        </p:nvSpPr>
        <p:spPr>
          <a:xfrm>
            <a:off x="7427278" y="4142423"/>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endParaRPr lang="zh-CN" altLang="en-US" b="0" dirty="0">
              <a:solidFill>
                <a:srgbClr val="336699"/>
              </a:solidFill>
              <a:latin typeface="Arial" panose="020B0604020202020204" pitchFamily="34" charset="0"/>
              <a:ea typeface="宋体" panose="02010600030101010101" pitchFamily="2" charset="-122"/>
            </a:endParaRPr>
          </a:p>
        </p:txBody>
      </p:sp>
      <p:sp>
        <p:nvSpPr>
          <p:cNvPr id="6164" name="Text Box 29"/>
          <p:cNvSpPr txBox="1"/>
          <p:nvPr/>
        </p:nvSpPr>
        <p:spPr>
          <a:xfrm>
            <a:off x="2857500" y="4096068"/>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endParaRPr lang="zh-CN" altLang="en-US" b="0" dirty="0">
              <a:solidFill>
                <a:srgbClr val="336699"/>
              </a:solidFill>
              <a:latin typeface="Arial" panose="020B0604020202020204" pitchFamily="34" charset="0"/>
              <a:ea typeface="宋体" panose="02010600030101010101" pitchFamily="2" charset="-122"/>
            </a:endParaRPr>
          </a:p>
        </p:txBody>
      </p:sp>
      <p:sp>
        <p:nvSpPr>
          <p:cNvPr id="6165" name="Text Box 29"/>
          <p:cNvSpPr txBox="1"/>
          <p:nvPr/>
        </p:nvSpPr>
        <p:spPr>
          <a:xfrm>
            <a:off x="5118735" y="4122103"/>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endParaRPr lang="zh-CN" altLang="en-US" b="0" dirty="0">
              <a:solidFill>
                <a:srgbClr val="336699"/>
              </a:solidFill>
              <a:latin typeface="Arial" panose="020B0604020202020204" pitchFamily="34" charset="0"/>
              <a:ea typeface="宋体" panose="02010600030101010101" pitchFamily="2" charset="-122"/>
            </a:endParaRPr>
          </a:p>
        </p:txBody>
      </p:sp>
      <p:pic>
        <p:nvPicPr>
          <p:cNvPr id="25" name="图片 24"/>
          <p:cNvPicPr>
            <a:picLocks noChangeAspect="1"/>
          </p:cNvPicPr>
          <p:nvPr/>
        </p:nvPicPr>
        <p:blipFill>
          <a:blip r:embed="rId1"/>
          <a:stretch>
            <a:fillRect/>
          </a:stretch>
        </p:blipFill>
        <p:spPr>
          <a:xfrm>
            <a:off x="0" y="2032"/>
            <a:ext cx="9144000" cy="1103376"/>
          </a:xfrm>
          <a:prstGeom prst="rect">
            <a:avLst/>
          </a:prstGeom>
        </p:spPr>
      </p:pic>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7" name="圆角矩形 6146"/>
          <p:cNvSpPr/>
          <p:nvPr/>
        </p:nvSpPr>
        <p:spPr>
          <a:xfrm>
            <a:off x="503159" y="1352422"/>
            <a:ext cx="396724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en-US" altLang="zh-CN" sz="2400" dirty="0">
                <a:solidFill>
                  <a:schemeClr val="bg1"/>
                </a:solidFill>
                <a:latin typeface="Arial" panose="020B0604020202020204" pitchFamily="34" charset="0"/>
                <a:ea typeface="黑体" panose="02010609060101010101" pitchFamily="49" charset="-122"/>
              </a:rPr>
              <a:t>2</a:t>
            </a:r>
            <a:r>
              <a:rPr lang="zh-CN" altLang="en-US" sz="2400" dirty="0">
                <a:solidFill>
                  <a:schemeClr val="bg1"/>
                </a:solidFill>
                <a:latin typeface="Arial" panose="020B0604020202020204" pitchFamily="34" charset="0"/>
                <a:ea typeface="黑体" panose="02010609060101010101" pitchFamily="49" charset="-122"/>
              </a:rPr>
              <a:t>、邻接权的产生与技术</a:t>
            </a:r>
            <a:endParaRPr lang="zh-CN" altLang="en-US" sz="2400" dirty="0">
              <a:solidFill>
                <a:schemeClr val="bg1"/>
              </a:solidFill>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519430" y="2309813"/>
            <a:ext cx="1509782" cy="1868489"/>
          </a:xfrm>
          <a:prstGeom prst="rect">
            <a:avLst/>
          </a:prstGeom>
        </p:spPr>
      </p:pic>
      <p:sp>
        <p:nvSpPr>
          <p:cNvPr id="30" name="文本框 9"/>
          <p:cNvSpPr txBox="1"/>
          <p:nvPr/>
        </p:nvSpPr>
        <p:spPr>
          <a:xfrm>
            <a:off x="2830128" y="4512259"/>
            <a:ext cx="679581" cy="338554"/>
          </a:xfrm>
          <a:prstGeom prst="rect">
            <a:avLst/>
          </a:prstGeom>
          <a:noFill/>
          <a:ln w="9525">
            <a:noFill/>
          </a:ln>
        </p:spPr>
        <p:txBody>
          <a:bodyPr wrap="square" anchor="t">
            <a:spAutoFit/>
          </a:bodyPr>
          <a:lstStyle/>
          <a:p>
            <a:r>
              <a:rPr lang="en-US" altLang="zh-CN" sz="1600" dirty="0">
                <a:solidFill>
                  <a:srgbClr val="336699"/>
                </a:solidFill>
                <a:latin typeface="黑体" panose="02010609060101010101" pitchFamily="49" charset="-122"/>
                <a:ea typeface="黑体" panose="02010609060101010101" pitchFamily="49" charset="-122"/>
              </a:rPr>
              <a:t>1895</a:t>
            </a:r>
            <a:endParaRPr lang="en-US" altLang="zh-CN" sz="1600" b="0" dirty="0">
              <a:solidFill>
                <a:srgbClr val="336699"/>
              </a:solidFill>
              <a:latin typeface="黑体" panose="02010609060101010101" pitchFamily="49" charset="-122"/>
              <a:ea typeface="黑体" panose="02010609060101010101" pitchFamily="49" charset="-122"/>
            </a:endParaRPr>
          </a:p>
        </p:txBody>
      </p:sp>
      <p:sp>
        <p:nvSpPr>
          <p:cNvPr id="31" name="文本框 13"/>
          <p:cNvSpPr txBox="1"/>
          <p:nvPr/>
        </p:nvSpPr>
        <p:spPr>
          <a:xfrm>
            <a:off x="519430" y="4899844"/>
            <a:ext cx="1497330" cy="683264"/>
          </a:xfrm>
          <a:prstGeom prst="rect">
            <a:avLst/>
          </a:prstGeom>
          <a:noFill/>
          <a:ln w="9525">
            <a:noFill/>
          </a:ln>
        </p:spPr>
        <p:txBody>
          <a:bodyPr wrap="square" anchor="t">
            <a:spAutoFit/>
          </a:bodyPr>
          <a:lstStyle/>
          <a:p>
            <a:pPr>
              <a:lnSpc>
                <a:spcPct val="120000"/>
              </a:lnSpc>
            </a:pPr>
            <a:r>
              <a:rPr lang="zh-CN" altLang="en-US" sz="1600" dirty="0">
                <a:ea typeface="楷体_GB2312" pitchFamily="49" charset="-122"/>
              </a:rPr>
              <a:t>爱迪生发明第一台留声机</a:t>
            </a:r>
            <a:endParaRPr lang="zh-CN" altLang="en-US" sz="1600" dirty="0">
              <a:ea typeface="楷体_GB2312" pitchFamily="49" charset="-122"/>
            </a:endParaRPr>
          </a:p>
        </p:txBody>
      </p:sp>
      <p:sp>
        <p:nvSpPr>
          <p:cNvPr id="32" name="文本框 17"/>
          <p:cNvSpPr txBox="1"/>
          <p:nvPr/>
        </p:nvSpPr>
        <p:spPr>
          <a:xfrm>
            <a:off x="1927612" y="4921270"/>
            <a:ext cx="2441188" cy="978729"/>
          </a:xfrm>
          <a:prstGeom prst="rect">
            <a:avLst/>
          </a:prstGeom>
          <a:noFill/>
          <a:ln w="9525">
            <a:noFill/>
          </a:ln>
        </p:spPr>
        <p:txBody>
          <a:bodyPr wrap="square" anchor="t">
            <a:spAutoFit/>
          </a:bodyPr>
          <a:lstStyle/>
          <a:p>
            <a:pPr>
              <a:lnSpc>
                <a:spcPct val="120000"/>
              </a:lnSpc>
            </a:pPr>
            <a:r>
              <a:rPr lang="zh-CN" altLang="en-US" sz="1600" dirty="0">
                <a:ea typeface="楷体_GB2312" pitchFamily="49" charset="-122"/>
              </a:rPr>
              <a:t>法国卢米埃尔兄弟拍摄的无声影片</a:t>
            </a:r>
            <a:r>
              <a:rPr lang="en-US" altLang="zh-CN" sz="1600" dirty="0">
                <a:ea typeface="楷体_GB2312" pitchFamily="49" charset="-122"/>
              </a:rPr>
              <a:t>《</a:t>
            </a:r>
            <a:r>
              <a:rPr lang="zh-CN" altLang="en-US" sz="1600" dirty="0">
                <a:ea typeface="楷体_GB2312" pitchFamily="49" charset="-122"/>
              </a:rPr>
              <a:t>火车进站</a:t>
            </a:r>
            <a:r>
              <a:rPr lang="en-US" altLang="zh-CN" sz="1600" dirty="0">
                <a:ea typeface="楷体_GB2312" pitchFamily="49" charset="-122"/>
              </a:rPr>
              <a:t>》</a:t>
            </a:r>
            <a:r>
              <a:rPr lang="zh-CN" altLang="en-US" sz="1600" dirty="0">
                <a:ea typeface="楷体_GB2312" pitchFamily="49" charset="-122"/>
              </a:rPr>
              <a:t>于</a:t>
            </a:r>
            <a:r>
              <a:rPr lang="en-US" altLang="zh-CN" sz="1600" dirty="0">
                <a:ea typeface="楷体_GB2312" pitchFamily="49" charset="-122"/>
              </a:rPr>
              <a:t>1895</a:t>
            </a:r>
            <a:r>
              <a:rPr lang="zh-CN" altLang="en-US" sz="1600" dirty="0">
                <a:ea typeface="楷体_GB2312" pitchFamily="49" charset="-122"/>
              </a:rPr>
              <a:t>年</a:t>
            </a:r>
            <a:r>
              <a:rPr lang="en-US" altLang="zh-CN" sz="1600" dirty="0">
                <a:ea typeface="楷体_GB2312" pitchFamily="49" charset="-122"/>
              </a:rPr>
              <a:t>12</a:t>
            </a:r>
            <a:r>
              <a:rPr lang="zh-CN" altLang="en-US" sz="1600" dirty="0">
                <a:ea typeface="楷体_GB2312" pitchFamily="49" charset="-122"/>
              </a:rPr>
              <a:t>月</a:t>
            </a:r>
            <a:r>
              <a:rPr lang="en-US" altLang="zh-CN" sz="1600" dirty="0">
                <a:ea typeface="楷体_GB2312" pitchFamily="49" charset="-122"/>
              </a:rPr>
              <a:t>28</a:t>
            </a:r>
            <a:r>
              <a:rPr lang="zh-CN" altLang="en-US" sz="1600" dirty="0">
                <a:ea typeface="楷体_GB2312" pitchFamily="49" charset="-122"/>
              </a:rPr>
              <a:t>日首次放映</a:t>
            </a:r>
            <a:endParaRPr lang="zh-CN" altLang="en-US" sz="1600" dirty="0">
              <a:solidFill>
                <a:srgbClr val="FF0000"/>
              </a:solidFill>
              <a:ea typeface="楷体_GB2312" pitchFamily="49" charset="-122"/>
            </a:endParaRPr>
          </a:p>
        </p:txBody>
      </p:sp>
      <p:sp>
        <p:nvSpPr>
          <p:cNvPr id="34" name="文本框 13"/>
          <p:cNvSpPr txBox="1"/>
          <p:nvPr/>
        </p:nvSpPr>
        <p:spPr>
          <a:xfrm>
            <a:off x="4815509" y="6008066"/>
            <a:ext cx="3403932" cy="535531"/>
          </a:xfrm>
          <a:prstGeom prst="rect">
            <a:avLst/>
          </a:prstGeom>
          <a:noFill/>
          <a:ln w="9525">
            <a:noFill/>
          </a:ln>
        </p:spPr>
        <p:txBody>
          <a:bodyPr wrap="square" anchor="t">
            <a:spAutoFit/>
          </a:bodyPr>
          <a:lstStyle/>
          <a:p>
            <a:pPr algn="ctr">
              <a:lnSpc>
                <a:spcPct val="120000"/>
              </a:lnSpc>
            </a:pPr>
            <a:r>
              <a:rPr lang="zh-CN" altLang="en-US" sz="2400" dirty="0">
                <a:solidFill>
                  <a:srgbClr val="FF0000"/>
                </a:solidFill>
                <a:latin typeface="Calibri" panose="020F0502020204030204" charset="0"/>
                <a:ea typeface="楷体_GB2312" pitchFamily="49" charset="-122"/>
              </a:rPr>
              <a:t>保护广播与电视组织</a:t>
            </a:r>
            <a:endParaRPr lang="zh-CN" altLang="en-US" sz="2400" b="0" dirty="0">
              <a:solidFill>
                <a:srgbClr val="336699"/>
              </a:solidFill>
              <a:latin typeface="楷体_GB2312" pitchFamily="49" charset="-122"/>
              <a:ea typeface="楷体_GB2312" pitchFamily="49" charset="-122"/>
            </a:endParaRPr>
          </a:p>
        </p:txBody>
      </p:sp>
      <p:sp>
        <p:nvSpPr>
          <p:cNvPr id="35" name="文本框 22"/>
          <p:cNvSpPr txBox="1"/>
          <p:nvPr/>
        </p:nvSpPr>
        <p:spPr>
          <a:xfrm>
            <a:off x="7383844" y="4513386"/>
            <a:ext cx="643825" cy="338554"/>
          </a:xfrm>
          <a:prstGeom prst="rect">
            <a:avLst/>
          </a:prstGeom>
          <a:noFill/>
          <a:ln w="9525">
            <a:noFill/>
          </a:ln>
        </p:spPr>
        <p:txBody>
          <a:bodyPr wrap="squar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1925</a:t>
            </a:r>
            <a:endParaRPr lang="en-US" altLang="zh-CN" sz="1600" b="0" dirty="0">
              <a:solidFill>
                <a:srgbClr val="336699"/>
              </a:solidFill>
              <a:latin typeface="黑体" panose="02010609060101010101" pitchFamily="49" charset="-122"/>
              <a:ea typeface="黑体" panose="02010609060101010101" pitchFamily="49" charset="-122"/>
            </a:endParaRPr>
          </a:p>
        </p:txBody>
      </p:sp>
      <p:sp>
        <p:nvSpPr>
          <p:cNvPr id="37" name="文本框 24"/>
          <p:cNvSpPr txBox="1"/>
          <p:nvPr/>
        </p:nvSpPr>
        <p:spPr>
          <a:xfrm>
            <a:off x="4576871" y="4918072"/>
            <a:ext cx="1864569" cy="978729"/>
          </a:xfrm>
          <a:prstGeom prst="rect">
            <a:avLst/>
          </a:prstGeom>
          <a:noFill/>
          <a:ln w="9525">
            <a:noFill/>
          </a:ln>
        </p:spPr>
        <p:txBody>
          <a:bodyPr wrap="square" anchor="t">
            <a:spAutoFit/>
          </a:bodyPr>
          <a:lstStyle/>
          <a:p>
            <a:pPr>
              <a:lnSpc>
                <a:spcPct val="120000"/>
              </a:lnSpc>
            </a:pPr>
            <a:r>
              <a:rPr lang="zh-CN" altLang="en-US" sz="1600" dirty="0">
                <a:latin typeface="楷体_GB2312" pitchFamily="49" charset="-122"/>
                <a:ea typeface="楷体_GB2312" pitchFamily="49" charset="-122"/>
              </a:rPr>
              <a:t>世界上第一座领有执照的电台美国匹兹堡</a:t>
            </a:r>
            <a:r>
              <a:rPr lang="en-US" altLang="zh-CN" sz="1600" dirty="0">
                <a:latin typeface="楷体_GB2312" pitchFamily="49" charset="-122"/>
                <a:ea typeface="楷体_GB2312" pitchFamily="49" charset="-122"/>
              </a:rPr>
              <a:t>KDKA</a:t>
            </a:r>
            <a:r>
              <a:rPr lang="zh-CN" altLang="en-US" sz="1600" dirty="0">
                <a:latin typeface="楷体_GB2312" pitchFamily="49" charset="-122"/>
                <a:ea typeface="楷体_GB2312" pitchFamily="49" charset="-122"/>
              </a:rPr>
              <a:t>电台</a:t>
            </a:r>
            <a:endParaRPr lang="zh-CN" altLang="en-US" sz="1600" dirty="0">
              <a:latin typeface="楷体_GB2312" pitchFamily="49" charset="-122"/>
              <a:ea typeface="楷体_GB2312" pitchFamily="49" charset="-122"/>
            </a:endParaRPr>
          </a:p>
        </p:txBody>
      </p:sp>
      <p:pic>
        <p:nvPicPr>
          <p:cNvPr id="6" name="图片 5"/>
          <p:cNvPicPr>
            <a:picLocks noChangeAspect="1"/>
          </p:cNvPicPr>
          <p:nvPr/>
        </p:nvPicPr>
        <p:blipFill>
          <a:blip r:embed="rId4"/>
          <a:stretch>
            <a:fillRect/>
          </a:stretch>
        </p:blipFill>
        <p:spPr>
          <a:xfrm>
            <a:off x="4391539" y="2446520"/>
            <a:ext cx="2035615" cy="1684471"/>
          </a:xfrm>
          <a:prstGeom prst="rect">
            <a:avLst/>
          </a:prstGeom>
        </p:spPr>
      </p:pic>
      <p:pic>
        <p:nvPicPr>
          <p:cNvPr id="7" name="图片 6"/>
          <p:cNvPicPr>
            <a:picLocks noChangeAspect="1"/>
          </p:cNvPicPr>
          <p:nvPr/>
        </p:nvPicPr>
        <p:blipFill>
          <a:blip r:embed="rId5"/>
          <a:stretch>
            <a:fillRect/>
          </a:stretch>
        </p:blipFill>
        <p:spPr>
          <a:xfrm>
            <a:off x="2032665" y="2590800"/>
            <a:ext cx="2188920" cy="1517651"/>
          </a:xfrm>
          <a:prstGeom prst="rect">
            <a:avLst/>
          </a:prstGeom>
        </p:spPr>
      </p:pic>
      <p:pic>
        <p:nvPicPr>
          <p:cNvPr id="8" name="图片 7"/>
          <p:cNvPicPr>
            <a:picLocks noChangeAspect="1"/>
          </p:cNvPicPr>
          <p:nvPr/>
        </p:nvPicPr>
        <p:blipFill>
          <a:blip r:embed="rId6"/>
          <a:stretch>
            <a:fillRect/>
          </a:stretch>
        </p:blipFill>
        <p:spPr>
          <a:xfrm>
            <a:off x="6713400" y="2319717"/>
            <a:ext cx="1973856" cy="18328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160"/>
                                        </p:tgtEl>
                                        <p:attrNameLst>
                                          <p:attrName>style.visibility</p:attrName>
                                        </p:attrNameLst>
                                      </p:cBhvr>
                                      <p:to>
                                        <p:strVal val="visible"/>
                                      </p:to>
                                    </p:set>
                                    <p:animEffect transition="in" filter="barn(inVertical)">
                                      <p:cBhvr>
                                        <p:cTn id="10" dur="500"/>
                                        <p:tgtEl>
                                          <p:spTgt spid="616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152"/>
                                        </p:tgtEl>
                                        <p:attrNameLst>
                                          <p:attrName>style.visibility</p:attrName>
                                        </p:attrNameLst>
                                      </p:cBhvr>
                                      <p:to>
                                        <p:strVal val="visible"/>
                                      </p:to>
                                    </p:set>
                                    <p:animEffect transition="in" filter="barn(inVertical)">
                                      <p:cBhvr>
                                        <p:cTn id="13" dur="500"/>
                                        <p:tgtEl>
                                          <p:spTgt spid="615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Vertical)">
                                      <p:cBhvr>
                                        <p:cTn id="16" dur="500"/>
                                        <p:tgtEl>
                                          <p:spTgt spid="31"/>
                                        </p:tgtEl>
                                      </p:cBhvr>
                                    </p:animEffect>
                                  </p:child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164"/>
                                        </p:tgtEl>
                                        <p:attrNameLst>
                                          <p:attrName>style.visibility</p:attrName>
                                        </p:attrNameLst>
                                      </p:cBhvr>
                                      <p:to>
                                        <p:strVal val="visible"/>
                                      </p:to>
                                    </p:set>
                                    <p:animEffect transition="in" filter="barn(inVertical)">
                                      <p:cBhvr>
                                        <p:cTn id="22" dur="500"/>
                                        <p:tgtEl>
                                          <p:spTgt spid="616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arn(inVertical)">
                                      <p:cBhvr>
                                        <p:cTn id="25" dur="500"/>
                                        <p:tgtEl>
                                          <p:spTgt spid="3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146"/>
                                        </p:tgtEl>
                                        <p:attrNameLst>
                                          <p:attrName>style.visibility</p:attrName>
                                        </p:attrNameLst>
                                      </p:cBhvr>
                                      <p:to>
                                        <p:strVal val="visible"/>
                                      </p:to>
                                    </p:set>
                                    <p:animEffect transition="in" filter="fade">
                                      <p:cBhvr>
                                        <p:cTn id="33" dur="1000"/>
                                        <p:tgtEl>
                                          <p:spTgt spid="6146"/>
                                        </p:tgtEl>
                                      </p:cBhvr>
                                    </p:animEffect>
                                    <p:anim calcmode="lin" valueType="num">
                                      <p:cBhvr>
                                        <p:cTn id="34" dur="1000" fill="hold"/>
                                        <p:tgtEl>
                                          <p:spTgt spid="6146"/>
                                        </p:tgtEl>
                                        <p:attrNameLst>
                                          <p:attrName>ppt_x</p:attrName>
                                        </p:attrNameLst>
                                      </p:cBhvr>
                                      <p:tavLst>
                                        <p:tav tm="0">
                                          <p:val>
                                            <p:strVal val="#ppt_x"/>
                                          </p:val>
                                        </p:tav>
                                        <p:tav tm="100000">
                                          <p:val>
                                            <p:strVal val="#ppt_x"/>
                                          </p:val>
                                        </p:tav>
                                      </p:tavLst>
                                    </p:anim>
                                    <p:anim calcmode="lin" valueType="num">
                                      <p:cBhvr>
                                        <p:cTn id="35"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6165"/>
                                        </p:tgtEl>
                                        <p:attrNameLst>
                                          <p:attrName>style.visibility</p:attrName>
                                        </p:attrNameLst>
                                      </p:cBhvr>
                                      <p:to>
                                        <p:strVal val="visible"/>
                                      </p:to>
                                    </p:set>
                                    <p:anim calcmode="lin" valueType="num">
                                      <p:cBhvr>
                                        <p:cTn id="45" dur="500" fill="hold"/>
                                        <p:tgtEl>
                                          <p:spTgt spid="6165"/>
                                        </p:tgtEl>
                                        <p:attrNameLst>
                                          <p:attrName>ppt_w</p:attrName>
                                        </p:attrNameLst>
                                      </p:cBhvr>
                                      <p:tavLst>
                                        <p:tav tm="0">
                                          <p:val>
                                            <p:fltVal val="0"/>
                                          </p:val>
                                        </p:tav>
                                        <p:tav tm="100000">
                                          <p:val>
                                            <p:strVal val="#ppt_w"/>
                                          </p:val>
                                        </p:tav>
                                      </p:tavLst>
                                    </p:anim>
                                    <p:anim calcmode="lin" valueType="num">
                                      <p:cBhvr>
                                        <p:cTn id="46" dur="500" fill="hold"/>
                                        <p:tgtEl>
                                          <p:spTgt spid="6165"/>
                                        </p:tgtEl>
                                        <p:attrNameLst>
                                          <p:attrName>ppt_h</p:attrName>
                                        </p:attrNameLst>
                                      </p:cBhvr>
                                      <p:tavLst>
                                        <p:tav tm="0">
                                          <p:val>
                                            <p:fltVal val="0"/>
                                          </p:val>
                                        </p:tav>
                                        <p:tav tm="100000">
                                          <p:val>
                                            <p:strVal val="#ppt_h"/>
                                          </p:val>
                                        </p:tav>
                                      </p:tavLst>
                                    </p:anim>
                                    <p:animEffect transition="in" filter="fade">
                                      <p:cBhvr>
                                        <p:cTn id="47" dur="500"/>
                                        <p:tgtEl>
                                          <p:spTgt spid="616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158"/>
                                        </p:tgtEl>
                                        <p:attrNameLst>
                                          <p:attrName>style.visibility</p:attrName>
                                        </p:attrNameLst>
                                      </p:cBhvr>
                                      <p:to>
                                        <p:strVal val="visible"/>
                                      </p:to>
                                    </p:set>
                                    <p:anim calcmode="lin" valueType="num">
                                      <p:cBhvr>
                                        <p:cTn id="50" dur="500" fill="hold"/>
                                        <p:tgtEl>
                                          <p:spTgt spid="6158"/>
                                        </p:tgtEl>
                                        <p:attrNameLst>
                                          <p:attrName>ppt_w</p:attrName>
                                        </p:attrNameLst>
                                      </p:cBhvr>
                                      <p:tavLst>
                                        <p:tav tm="0">
                                          <p:val>
                                            <p:fltVal val="0"/>
                                          </p:val>
                                        </p:tav>
                                        <p:tav tm="100000">
                                          <p:val>
                                            <p:strVal val="#ppt_w"/>
                                          </p:val>
                                        </p:tav>
                                      </p:tavLst>
                                    </p:anim>
                                    <p:anim calcmode="lin" valueType="num">
                                      <p:cBhvr>
                                        <p:cTn id="51" dur="500" fill="hold"/>
                                        <p:tgtEl>
                                          <p:spTgt spid="6158"/>
                                        </p:tgtEl>
                                        <p:attrNameLst>
                                          <p:attrName>ppt_h</p:attrName>
                                        </p:attrNameLst>
                                      </p:cBhvr>
                                      <p:tavLst>
                                        <p:tav tm="0">
                                          <p:val>
                                            <p:fltVal val="0"/>
                                          </p:val>
                                        </p:tav>
                                        <p:tav tm="100000">
                                          <p:val>
                                            <p:strVal val="#ppt_h"/>
                                          </p:val>
                                        </p:tav>
                                      </p:tavLst>
                                    </p:anim>
                                    <p:animEffect transition="in" filter="fade">
                                      <p:cBhvr>
                                        <p:cTn id="52" dur="500"/>
                                        <p:tgtEl>
                                          <p:spTgt spid="615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par>
                                <p:cTn id="58" presetID="53" presetClass="entr" presetSubtype="16"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p:cTn id="60" dur="500" fill="hold"/>
                                        <p:tgtEl>
                                          <p:spTgt spid="8"/>
                                        </p:tgtEl>
                                        <p:attrNameLst>
                                          <p:attrName>ppt_w</p:attrName>
                                        </p:attrNameLst>
                                      </p:cBhvr>
                                      <p:tavLst>
                                        <p:tav tm="0">
                                          <p:val>
                                            <p:fltVal val="0"/>
                                          </p:val>
                                        </p:tav>
                                        <p:tav tm="100000">
                                          <p:val>
                                            <p:strVal val="#ppt_w"/>
                                          </p:val>
                                        </p:tav>
                                      </p:tavLst>
                                    </p:anim>
                                    <p:anim calcmode="lin" valueType="num">
                                      <p:cBhvr>
                                        <p:cTn id="61" dur="500" fill="hold"/>
                                        <p:tgtEl>
                                          <p:spTgt spid="8"/>
                                        </p:tgtEl>
                                        <p:attrNameLst>
                                          <p:attrName>ppt_h</p:attrName>
                                        </p:attrNameLst>
                                      </p:cBhvr>
                                      <p:tavLst>
                                        <p:tav tm="0">
                                          <p:val>
                                            <p:fltVal val="0"/>
                                          </p:val>
                                        </p:tav>
                                        <p:tav tm="100000">
                                          <p:val>
                                            <p:strVal val="#ppt_h"/>
                                          </p:val>
                                        </p:tav>
                                      </p:tavLst>
                                    </p:anim>
                                    <p:animEffect transition="in" filter="fade">
                                      <p:cBhvr>
                                        <p:cTn id="62" dur="500"/>
                                        <p:tgtEl>
                                          <p:spTgt spid="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6163"/>
                                        </p:tgtEl>
                                        <p:attrNameLst>
                                          <p:attrName>style.visibility</p:attrName>
                                        </p:attrNameLst>
                                      </p:cBhvr>
                                      <p:to>
                                        <p:strVal val="visible"/>
                                      </p:to>
                                    </p:set>
                                    <p:anim calcmode="lin" valueType="num">
                                      <p:cBhvr>
                                        <p:cTn id="65" dur="500" fill="hold"/>
                                        <p:tgtEl>
                                          <p:spTgt spid="6163"/>
                                        </p:tgtEl>
                                        <p:attrNameLst>
                                          <p:attrName>ppt_w</p:attrName>
                                        </p:attrNameLst>
                                      </p:cBhvr>
                                      <p:tavLst>
                                        <p:tav tm="0">
                                          <p:val>
                                            <p:fltVal val="0"/>
                                          </p:val>
                                        </p:tav>
                                        <p:tav tm="100000">
                                          <p:val>
                                            <p:strVal val="#ppt_w"/>
                                          </p:val>
                                        </p:tav>
                                      </p:tavLst>
                                    </p:anim>
                                    <p:anim calcmode="lin" valueType="num">
                                      <p:cBhvr>
                                        <p:cTn id="66" dur="500" fill="hold"/>
                                        <p:tgtEl>
                                          <p:spTgt spid="6163"/>
                                        </p:tgtEl>
                                        <p:attrNameLst>
                                          <p:attrName>ppt_h</p:attrName>
                                        </p:attrNameLst>
                                      </p:cBhvr>
                                      <p:tavLst>
                                        <p:tav tm="0">
                                          <p:val>
                                            <p:fltVal val="0"/>
                                          </p:val>
                                        </p:tav>
                                        <p:tav tm="100000">
                                          <p:val>
                                            <p:strVal val="#ppt_h"/>
                                          </p:val>
                                        </p:tav>
                                      </p:tavLst>
                                    </p:anim>
                                    <p:animEffect transition="in" filter="fade">
                                      <p:cBhvr>
                                        <p:cTn id="67" dur="500"/>
                                        <p:tgtEl>
                                          <p:spTgt spid="616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p:cTn id="70" dur="500" fill="hold"/>
                                        <p:tgtEl>
                                          <p:spTgt spid="35"/>
                                        </p:tgtEl>
                                        <p:attrNameLst>
                                          <p:attrName>ppt_w</p:attrName>
                                        </p:attrNameLst>
                                      </p:cBhvr>
                                      <p:tavLst>
                                        <p:tav tm="0">
                                          <p:val>
                                            <p:fltVal val="0"/>
                                          </p:val>
                                        </p:tav>
                                        <p:tav tm="100000">
                                          <p:val>
                                            <p:strVal val="#ppt_w"/>
                                          </p:val>
                                        </p:tav>
                                      </p:tavLst>
                                    </p:anim>
                                    <p:anim calcmode="lin" valueType="num">
                                      <p:cBhvr>
                                        <p:cTn id="71" dur="500" fill="hold"/>
                                        <p:tgtEl>
                                          <p:spTgt spid="35"/>
                                        </p:tgtEl>
                                        <p:attrNameLst>
                                          <p:attrName>ppt_h</p:attrName>
                                        </p:attrNameLst>
                                      </p:cBhvr>
                                      <p:tavLst>
                                        <p:tav tm="0">
                                          <p:val>
                                            <p:fltVal val="0"/>
                                          </p:val>
                                        </p:tav>
                                        <p:tav tm="100000">
                                          <p:val>
                                            <p:strVal val="#ppt_h"/>
                                          </p:val>
                                        </p:tav>
                                      </p:tavLst>
                                    </p:anim>
                                    <p:animEffect transition="in" filter="fade">
                                      <p:cBhvr>
                                        <p:cTn id="72" dur="500"/>
                                        <p:tgtEl>
                                          <p:spTgt spid="35"/>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6149"/>
                                        </p:tgtEl>
                                        <p:attrNameLst>
                                          <p:attrName>style.visibility</p:attrName>
                                        </p:attrNameLst>
                                      </p:cBhvr>
                                      <p:to>
                                        <p:strVal val="visible"/>
                                      </p:to>
                                    </p:set>
                                    <p:anim calcmode="lin" valueType="num">
                                      <p:cBhvr>
                                        <p:cTn id="75" dur="500" fill="hold"/>
                                        <p:tgtEl>
                                          <p:spTgt spid="6149"/>
                                        </p:tgtEl>
                                        <p:attrNameLst>
                                          <p:attrName>ppt_w</p:attrName>
                                        </p:attrNameLst>
                                      </p:cBhvr>
                                      <p:tavLst>
                                        <p:tav tm="0">
                                          <p:val>
                                            <p:fltVal val="0"/>
                                          </p:val>
                                        </p:tav>
                                        <p:tav tm="100000">
                                          <p:val>
                                            <p:strVal val="#ppt_w"/>
                                          </p:val>
                                        </p:tav>
                                      </p:tavLst>
                                    </p:anim>
                                    <p:anim calcmode="lin" valueType="num">
                                      <p:cBhvr>
                                        <p:cTn id="76" dur="500" fill="hold"/>
                                        <p:tgtEl>
                                          <p:spTgt spid="6149"/>
                                        </p:tgtEl>
                                        <p:attrNameLst>
                                          <p:attrName>ppt_h</p:attrName>
                                        </p:attrNameLst>
                                      </p:cBhvr>
                                      <p:tavLst>
                                        <p:tav tm="0">
                                          <p:val>
                                            <p:fltVal val="0"/>
                                          </p:val>
                                        </p:tav>
                                        <p:tav tm="100000">
                                          <p:val>
                                            <p:strVal val="#ppt_h"/>
                                          </p:val>
                                        </p:tav>
                                      </p:tavLst>
                                    </p:anim>
                                    <p:animEffect transition="in" filter="fade">
                                      <p:cBhvr>
                                        <p:cTn id="77" dur="500"/>
                                        <p:tgtEl>
                                          <p:spTgt spid="6149"/>
                                        </p:tgtEl>
                                      </p:cBhvr>
                                    </p:animEffect>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p:cTn id="82" dur="1000" fill="hold"/>
                                        <p:tgtEl>
                                          <p:spTgt spid="34"/>
                                        </p:tgtEl>
                                        <p:attrNameLst>
                                          <p:attrName>ppt_w</p:attrName>
                                        </p:attrNameLst>
                                      </p:cBhvr>
                                      <p:tavLst>
                                        <p:tav tm="0">
                                          <p:val>
                                            <p:fltVal val="0"/>
                                          </p:val>
                                        </p:tav>
                                        <p:tav tm="100000">
                                          <p:val>
                                            <p:strVal val="#ppt_w"/>
                                          </p:val>
                                        </p:tav>
                                      </p:tavLst>
                                    </p:anim>
                                    <p:anim calcmode="lin" valueType="num">
                                      <p:cBhvr>
                                        <p:cTn id="83" dur="1000" fill="hold"/>
                                        <p:tgtEl>
                                          <p:spTgt spid="34"/>
                                        </p:tgtEl>
                                        <p:attrNameLst>
                                          <p:attrName>ppt_h</p:attrName>
                                        </p:attrNameLst>
                                      </p:cBhvr>
                                      <p:tavLst>
                                        <p:tav tm="0">
                                          <p:val>
                                            <p:fltVal val="0"/>
                                          </p:val>
                                        </p:tav>
                                        <p:tav tm="100000">
                                          <p:val>
                                            <p:strVal val="#ppt_h"/>
                                          </p:val>
                                        </p:tav>
                                      </p:tavLst>
                                    </p:anim>
                                    <p:anim calcmode="lin" valueType="num">
                                      <p:cBhvr>
                                        <p:cTn id="84" dur="1000" fill="hold"/>
                                        <p:tgtEl>
                                          <p:spTgt spid="34"/>
                                        </p:tgtEl>
                                        <p:attrNameLst>
                                          <p:attrName>style.rotation</p:attrName>
                                        </p:attrNameLst>
                                      </p:cBhvr>
                                      <p:tavLst>
                                        <p:tav tm="0">
                                          <p:val>
                                            <p:fltVal val="90"/>
                                          </p:val>
                                        </p:tav>
                                        <p:tav tm="100000">
                                          <p:val>
                                            <p:fltVal val="0"/>
                                          </p:val>
                                        </p:tav>
                                      </p:tavLst>
                                    </p:anim>
                                    <p:animEffect transition="in" filter="fade">
                                      <p:cBhvr>
                                        <p:cTn id="85"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9" grpId="0"/>
      <p:bldP spid="6152" grpId="0"/>
      <p:bldP spid="6158" grpId="0"/>
      <p:bldP spid="6160" grpId="0"/>
      <p:bldP spid="6163" grpId="0"/>
      <p:bldP spid="6164" grpId="0"/>
      <p:bldP spid="6165" grpId="0"/>
      <p:bldP spid="30" grpId="0"/>
      <p:bldP spid="31" grpId="0"/>
      <p:bldP spid="32" grpId="0"/>
      <p:bldP spid="34" grpId="0"/>
      <p:bldP spid="35" grpId="0"/>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文本占位符 10242"/>
          <p:cNvSpPr>
            <a:spLocks noGrp="1"/>
          </p:cNvSpPr>
          <p:nvPr>
            <p:ph type="body" idx="1"/>
          </p:nvPr>
        </p:nvSpPr>
        <p:spPr>
          <a:xfrm>
            <a:off x="457200" y="2219961"/>
            <a:ext cx="8229600" cy="2185988"/>
          </a:xfrm>
        </p:spPr>
        <p:txBody>
          <a:bodyPr/>
          <a:lstStyle/>
          <a:p>
            <a:pPr marL="342900" indent="-342900" defTabSz="457200">
              <a:lnSpc>
                <a:spcPct val="150000"/>
              </a:lnSpc>
              <a:buFont typeface="Wingdings" panose="05000000000000000000" charset="0"/>
              <a:buChar char="Ø"/>
            </a:pPr>
            <a:r>
              <a:rPr lang="zh-CN" altLang="en-US" sz="2000" dirty="0">
                <a:ea typeface="楷体" panose="02010609060101010101" pitchFamily="49" charset="-122"/>
              </a:rPr>
              <a:t>出版者对于图书、期刊的版式设计享有的专有权，有权禁止或者许可他人</a:t>
            </a:r>
            <a:r>
              <a:rPr lang="zh-CN" altLang="en-US" sz="2000" b="1" dirty="0">
                <a:solidFill>
                  <a:srgbClr val="FF0000"/>
                </a:solidFill>
                <a:ea typeface="楷体" panose="02010609060101010101" pitchFamily="49" charset="-122"/>
              </a:rPr>
              <a:t>使用</a:t>
            </a:r>
            <a:r>
              <a:rPr lang="zh-CN" altLang="en-US" sz="2000" dirty="0">
                <a:ea typeface="楷体" panose="02010609060101010101" pitchFamily="49" charset="-122"/>
              </a:rPr>
              <a:t>该版式设计，而不论出版的作品本身是否享有著作权。</a:t>
            </a:r>
            <a:endParaRPr lang="zh-CN" altLang="en-US" sz="2000" dirty="0">
              <a:ea typeface="楷体" panose="02010609060101010101" pitchFamily="49" charset="-122"/>
            </a:endParaRPr>
          </a:p>
          <a:p>
            <a:pPr marL="342900" indent="-342900" defTabSz="457200">
              <a:lnSpc>
                <a:spcPct val="150000"/>
              </a:lnSpc>
              <a:buFont typeface="Wingdings" panose="05000000000000000000" charset="0"/>
              <a:buChar char="Ø"/>
            </a:pPr>
            <a:r>
              <a:rPr lang="zh-CN" altLang="en-US" sz="2000" dirty="0">
                <a:ea typeface="楷体" panose="02010609060101010101" pitchFamily="49" charset="-122"/>
              </a:rPr>
              <a:t>权利保护期为10年，截止于使用该版式设计的图书、期刊首次出版后第</a:t>
            </a:r>
            <a:r>
              <a:rPr lang="en-US" altLang="zh-CN" sz="2000" dirty="0">
                <a:ea typeface="楷体" panose="02010609060101010101" pitchFamily="49" charset="-122"/>
              </a:rPr>
              <a:t>10</a:t>
            </a:r>
            <a:r>
              <a:rPr lang="zh-CN" altLang="en-US" sz="2000" dirty="0">
                <a:ea typeface="楷体" panose="02010609060101010101" pitchFamily="49" charset="-122"/>
              </a:rPr>
              <a:t>年的12月31日。</a:t>
            </a:r>
            <a:endParaRPr lang="zh-CN" altLang="en-US" sz="2000" dirty="0">
              <a:ea typeface="楷体" panose="02010609060101010101" pitchFamily="49" charset="-122"/>
            </a:endParaRPr>
          </a:p>
        </p:txBody>
      </p:sp>
      <p:sp>
        <p:nvSpPr>
          <p:cNvPr id="10246" name="圆角矩形 10245"/>
          <p:cNvSpPr/>
          <p:nvPr/>
        </p:nvSpPr>
        <p:spPr>
          <a:xfrm>
            <a:off x="446484" y="4406107"/>
            <a:ext cx="1439862" cy="576262"/>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a:lstStyle/>
          <a:p>
            <a:endParaRPr lang="zh-CN" altLang="en-US"/>
          </a:p>
        </p:txBody>
      </p:sp>
      <p:sp>
        <p:nvSpPr>
          <p:cNvPr id="10247" name="文本框 10246"/>
          <p:cNvSpPr txBox="1"/>
          <p:nvPr/>
        </p:nvSpPr>
        <p:spPr>
          <a:xfrm>
            <a:off x="686196" y="4465637"/>
            <a:ext cx="960438" cy="457200"/>
          </a:xfrm>
          <a:prstGeom prst="rect">
            <a:avLst/>
          </a:prstGeom>
          <a:noFill/>
          <a:ln w="9525">
            <a:noFill/>
          </a:ln>
        </p:spPr>
        <p:txBody>
          <a:bodyPr wrap="none">
            <a:spAutoFit/>
          </a:bodyPr>
          <a:lstStyle/>
          <a:p>
            <a:r>
              <a:rPr lang="zh-CN" altLang="en-US" sz="2400" dirty="0">
                <a:solidFill>
                  <a:srgbClr val="FF0000"/>
                </a:solidFill>
                <a:latin typeface="Arial" panose="020B0604020202020204" pitchFamily="34" charset="0"/>
              </a:rPr>
              <a:t>注  意</a:t>
            </a:r>
            <a:endParaRPr lang="zh-CN" altLang="en-US" sz="2400" dirty="0">
              <a:solidFill>
                <a:srgbClr val="FF0000"/>
              </a:solidFill>
              <a:latin typeface="Arial" panose="020B0604020202020204" pitchFamily="34" charset="0"/>
            </a:endParaRPr>
          </a:p>
        </p:txBody>
      </p:sp>
      <p:sp>
        <p:nvSpPr>
          <p:cNvPr id="10248" name="文本框 10247"/>
          <p:cNvSpPr txBox="1"/>
          <p:nvPr/>
        </p:nvSpPr>
        <p:spPr>
          <a:xfrm>
            <a:off x="660400" y="4922837"/>
            <a:ext cx="7823200" cy="962956"/>
          </a:xfrm>
          <a:prstGeom prst="rect">
            <a:avLst/>
          </a:prstGeom>
          <a:noFill/>
          <a:ln w="9525">
            <a:noFill/>
          </a:ln>
        </p:spPr>
        <p:txBody>
          <a:bodyPr wrap="square">
            <a:spAutoFit/>
          </a:bodyPr>
          <a:lstStyle/>
          <a:p>
            <a:pPr indent="266700">
              <a:lnSpc>
                <a:spcPct val="150000"/>
              </a:lnSpc>
              <a:spcBef>
                <a:spcPts val="1000"/>
              </a:spcBef>
              <a:buFont typeface="Arial" panose="020B0604020202020204" pitchFamily="34" charset="0"/>
              <a:buChar char="•"/>
            </a:pPr>
            <a:r>
              <a:rPr lang="zh-CN" altLang="en-US" sz="2000" dirty="0">
                <a:solidFill>
                  <a:srgbClr val="FF0000"/>
                </a:solidFill>
                <a:ea typeface="楷体" panose="02010609060101010101" pitchFamily="49" charset="-122"/>
              </a:rPr>
              <a:t>版式设计专有权并不与专有出版权相连</a:t>
            </a:r>
            <a:r>
              <a:rPr lang="zh-CN" altLang="en-US" sz="2000" dirty="0">
                <a:ea typeface="楷体" panose="02010609060101010101" pitchFamily="49" charset="-122"/>
              </a:rPr>
              <a:t>：出版者即使没有专有出版权或者约定的专有出版权权期满，其版式设计权依然存在。</a:t>
            </a:r>
            <a:endParaRPr lang="zh-CN" altLang="en-US" sz="2000" dirty="0">
              <a:ea typeface="楷体" panose="02010609060101010101" pitchFamily="49" charset="-122"/>
            </a:endParaRPr>
          </a:p>
        </p:txBody>
      </p:sp>
      <p:pic>
        <p:nvPicPr>
          <p:cNvPr id="11" name="图片 10"/>
          <p:cNvPicPr>
            <a:picLocks noChangeAspect="1"/>
          </p:cNvPicPr>
          <p:nvPr/>
        </p:nvPicPr>
        <p:blipFill>
          <a:blip r:embed="rId1"/>
          <a:stretch>
            <a:fillRect/>
          </a:stretch>
        </p:blipFill>
        <p:spPr>
          <a:xfrm>
            <a:off x="0" y="2032"/>
            <a:ext cx="9144000" cy="1103376"/>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3" name="AutoShape 5"/>
          <p:cNvSpPr>
            <a:spLocks noChangeArrowheads="1"/>
          </p:cNvSpPr>
          <p:nvPr/>
        </p:nvSpPr>
        <p:spPr bwMode="auto">
          <a:xfrm>
            <a:off x="332263" y="1615202"/>
            <a:ext cx="2116297"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版式设计权</a:t>
            </a:r>
            <a:endParaRPr lang="zh-CN" altLang="en-US" sz="2400" dirty="0">
              <a:solidFill>
                <a:schemeClr val="bg1"/>
              </a:solidFill>
              <a:ea typeface="黑体" panose="02010609060101010101" pitchFamily="49" charset="-122"/>
            </a:endParaRPr>
          </a:p>
        </p:txBody>
      </p:sp>
      <p:sp>
        <p:nvSpPr>
          <p:cNvPr id="9" name="Text Box 4"/>
          <p:cNvSpPr txBox="1">
            <a:spLocks noChangeArrowheads="1"/>
          </p:cNvSpPr>
          <p:nvPr/>
        </p:nvSpPr>
        <p:spPr bwMode="auto">
          <a:xfrm>
            <a:off x="671670" y="1157798"/>
            <a:ext cx="8134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二、出版者权的内容</a:t>
            </a:r>
            <a:endParaRPr lang="zh-CN" altLang="en-US" sz="28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wipe(down)">
                                      <p:cBhvr>
                                        <p:cTn id="7" dur="500"/>
                                        <p:tgtEl>
                                          <p:spTgt spid="1024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248"/>
                                        </p:tgtEl>
                                        <p:attrNameLst>
                                          <p:attrName>style.visibility</p:attrName>
                                        </p:attrNameLst>
                                      </p:cBhvr>
                                      <p:to>
                                        <p:strVal val="visible"/>
                                      </p:to>
                                    </p:set>
                                    <p:animEffect transition="in" filter="wipe(down)">
                                      <p:cBhvr>
                                        <p:cTn id="10" dur="500"/>
                                        <p:tgtEl>
                                          <p:spTgt spid="1024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247"/>
                                        </p:tgtEl>
                                        <p:attrNameLst>
                                          <p:attrName>style.visibility</p:attrName>
                                        </p:attrNameLst>
                                      </p:cBhvr>
                                      <p:to>
                                        <p:strVal val="visible"/>
                                      </p:to>
                                    </p:set>
                                    <p:animEffect transition="in" filter="wipe(down)">
                                      <p:cBhvr>
                                        <p:cTn id="13"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ldLvl="0" animBg="1"/>
      <p:bldP spid="10247" grpId="0"/>
      <p:bldP spid="102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9218"/>
          <p:cNvSpPr txBox="1"/>
          <p:nvPr/>
        </p:nvSpPr>
        <p:spPr>
          <a:xfrm>
            <a:off x="671670" y="2198131"/>
            <a:ext cx="7775575" cy="1425262"/>
          </a:xfrm>
          <a:prstGeom prst="rect">
            <a:avLst/>
          </a:prstGeom>
          <a:noFill/>
          <a:ln w="9525">
            <a:noFill/>
          </a:ln>
        </p:spPr>
        <p:txBody>
          <a:bodyPr wrap="square">
            <a:spAutoFit/>
          </a:bodyPr>
          <a:lstStyle/>
          <a:p>
            <a:pPr indent="266700">
              <a:lnSpc>
                <a:spcPct val="150000"/>
              </a:lnSpc>
              <a:buChar char="•"/>
            </a:pPr>
            <a:r>
              <a:rPr lang="en-US" altLang="zh-CN" sz="2000" dirty="0">
                <a:ea typeface="楷体" panose="02010609060101010101" pitchFamily="49" charset="-122"/>
                <a:sym typeface="Times New Roman" panose="02020603050405020304" pitchFamily="18" charset="0"/>
              </a:rPr>
              <a:t>1991</a:t>
            </a:r>
            <a:r>
              <a:rPr lang="zh-CN" altLang="en-US" sz="2000" dirty="0">
                <a:ea typeface="楷体" panose="02010609060101010101" pitchFamily="49" charset="-122"/>
                <a:sym typeface="宋体" panose="02010600030101010101" pitchFamily="2" charset="-122"/>
              </a:rPr>
              <a:t>年</a:t>
            </a:r>
            <a:r>
              <a:rPr lang="en-US" altLang="zh-CN" sz="2000" dirty="0">
                <a:ea typeface="楷体" panose="02010609060101010101" pitchFamily="49" charset="-122"/>
                <a:sym typeface="宋体" panose="02010600030101010101" pitchFamily="2" charset="-122"/>
              </a:rPr>
              <a:t>《</a:t>
            </a:r>
            <a:r>
              <a:rPr lang="zh-CN" altLang="en-US" sz="2000" dirty="0">
                <a:ea typeface="楷体" panose="02010609060101010101" pitchFamily="49" charset="-122"/>
                <a:sym typeface="Times New Roman" panose="02020603050405020304" pitchFamily="18" charset="0"/>
              </a:rPr>
              <a:t>著作权法</a:t>
            </a:r>
            <a:r>
              <a:rPr lang="en-US" altLang="zh-CN" sz="2000" dirty="0">
                <a:ea typeface="楷体" panose="02010609060101010101" pitchFamily="49" charset="-122"/>
                <a:sym typeface="宋体" panose="02010600030101010101" pitchFamily="2" charset="-122"/>
              </a:rPr>
              <a:t>》</a:t>
            </a:r>
            <a:r>
              <a:rPr lang="zh-CN" altLang="en-US" sz="2000" dirty="0">
                <a:ea typeface="楷体" panose="02010609060101010101" pitchFamily="49" charset="-122"/>
                <a:sym typeface="Times New Roman" panose="02020603050405020304" pitchFamily="18" charset="0"/>
              </a:rPr>
              <a:t>赋予了出版者三项权利：图书出版者的专有出版权，图书、报刊的版式设计权、装帧设计权。</a:t>
            </a:r>
            <a:endParaRPr lang="zh-CN" altLang="en-US" sz="2000" dirty="0">
              <a:ea typeface="楷体" panose="02010609060101010101" pitchFamily="49" charset="-122"/>
              <a:sym typeface="Times New Roman" panose="02020603050405020304" pitchFamily="18" charset="0"/>
            </a:endParaRPr>
          </a:p>
          <a:p>
            <a:pPr indent="266700">
              <a:lnSpc>
                <a:spcPct val="150000"/>
              </a:lnSpc>
              <a:buChar char="•"/>
            </a:pPr>
            <a:r>
              <a:rPr lang="en-US" altLang="zh-CN" sz="2000" dirty="0">
                <a:ea typeface="楷体" panose="02010609060101010101" pitchFamily="49" charset="-122"/>
                <a:sym typeface="Times New Roman" panose="02020603050405020304" pitchFamily="18" charset="0"/>
              </a:rPr>
              <a:t>2001</a:t>
            </a:r>
            <a:r>
              <a:rPr lang="zh-CN" altLang="en-US" sz="2000" dirty="0">
                <a:ea typeface="楷体" panose="02010609060101010101" pitchFamily="49" charset="-122"/>
                <a:sym typeface="宋体" panose="02010600030101010101" pitchFamily="2" charset="-122"/>
              </a:rPr>
              <a:t>年修改</a:t>
            </a:r>
            <a:r>
              <a:rPr lang="en-US" altLang="zh-CN" sz="2000" dirty="0">
                <a:ea typeface="楷体" panose="02010609060101010101" pitchFamily="49" charset="-122"/>
                <a:sym typeface="宋体" panose="02010600030101010101" pitchFamily="2" charset="-122"/>
              </a:rPr>
              <a:t>《</a:t>
            </a:r>
            <a:r>
              <a:rPr lang="zh-CN" altLang="en-US" sz="2000" dirty="0">
                <a:ea typeface="楷体" panose="02010609060101010101" pitchFamily="49" charset="-122"/>
                <a:sym typeface="Times New Roman" panose="02020603050405020304" pitchFamily="18" charset="0"/>
              </a:rPr>
              <a:t>著作权法</a:t>
            </a:r>
            <a:r>
              <a:rPr lang="en-US" altLang="zh-CN" sz="2000" dirty="0">
                <a:ea typeface="楷体" panose="02010609060101010101" pitchFamily="49" charset="-122"/>
                <a:sym typeface="宋体" panose="02010600030101010101" pitchFamily="2" charset="-122"/>
              </a:rPr>
              <a:t>》</a:t>
            </a:r>
            <a:r>
              <a:rPr lang="zh-CN" altLang="en-US" sz="2000" dirty="0">
                <a:ea typeface="楷体" panose="02010609060101010101" pitchFamily="49" charset="-122"/>
                <a:sym typeface="Times New Roman" panose="02020603050405020304" pitchFamily="18" charset="0"/>
              </a:rPr>
              <a:t>的时候，仅保留了版式设计权。</a:t>
            </a:r>
            <a:endParaRPr lang="zh-CN" altLang="en-US" sz="2000" dirty="0">
              <a:ea typeface="楷体" panose="02010609060101010101" pitchFamily="49" charset="-122"/>
            </a:endParaRPr>
          </a:p>
        </p:txBody>
      </p:sp>
      <p:pic>
        <p:nvPicPr>
          <p:cNvPr id="9220" name="图片 9219"/>
          <p:cNvPicPr>
            <a:picLocks noChangeAspect="1"/>
          </p:cNvPicPr>
          <p:nvPr/>
        </p:nvPicPr>
        <p:blipFill>
          <a:blip r:embed="rId1"/>
          <a:stretch>
            <a:fillRect/>
          </a:stretch>
        </p:blipFill>
        <p:spPr>
          <a:xfrm>
            <a:off x="4295617" y="3810604"/>
            <a:ext cx="4392612" cy="2930525"/>
          </a:xfrm>
          <a:prstGeom prst="rect">
            <a:avLst/>
          </a:prstGeom>
          <a:noFill/>
          <a:ln w="9525">
            <a:noFill/>
          </a:ln>
        </p:spPr>
      </p:pic>
      <p:pic>
        <p:nvPicPr>
          <p:cNvPr id="9221" name="图片 9220"/>
          <p:cNvPicPr>
            <a:picLocks noChangeAspect="1"/>
          </p:cNvPicPr>
          <p:nvPr/>
        </p:nvPicPr>
        <p:blipFill>
          <a:blip r:embed="rId2"/>
          <a:stretch>
            <a:fillRect/>
          </a:stretch>
        </p:blipFill>
        <p:spPr>
          <a:xfrm>
            <a:off x="455771" y="3712083"/>
            <a:ext cx="4103687" cy="2819400"/>
          </a:xfrm>
          <a:prstGeom prst="rect">
            <a:avLst/>
          </a:prstGeom>
          <a:noFill/>
          <a:ln w="9525">
            <a:noFill/>
          </a:ln>
        </p:spPr>
      </p:pic>
      <p:pic>
        <p:nvPicPr>
          <p:cNvPr id="8" name="图片 7"/>
          <p:cNvPicPr>
            <a:picLocks noChangeAspect="1"/>
          </p:cNvPicPr>
          <p:nvPr/>
        </p:nvPicPr>
        <p:blipFill>
          <a:blip r:embed="rId3"/>
          <a:stretch>
            <a:fillRect/>
          </a:stretch>
        </p:blipFill>
        <p:spPr>
          <a:xfrm>
            <a:off x="0" y="2032"/>
            <a:ext cx="9144000" cy="110337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2" name="AutoShape 5"/>
          <p:cNvSpPr>
            <a:spLocks noChangeArrowheads="1"/>
          </p:cNvSpPr>
          <p:nvPr/>
        </p:nvSpPr>
        <p:spPr bwMode="auto">
          <a:xfrm>
            <a:off x="332264" y="1533922"/>
            <a:ext cx="2961006"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思考</a:t>
            </a:r>
            <a:r>
              <a:rPr lang="en-US" altLang="zh-CN" sz="2400" dirty="0">
                <a:solidFill>
                  <a:schemeClr val="bg1"/>
                </a:solidFill>
                <a:ea typeface="黑体" panose="02010609060101010101" pitchFamily="49" charset="-122"/>
              </a:rPr>
              <a:t>1</a:t>
            </a:r>
            <a:r>
              <a:rPr lang="zh-CN" altLang="en-US" sz="2400" dirty="0">
                <a:solidFill>
                  <a:schemeClr val="bg1"/>
                </a:solidFill>
                <a:ea typeface="黑体" panose="02010609060101010101" pitchFamily="49" charset="-122"/>
              </a:rPr>
              <a:t>：立法演变</a:t>
            </a:r>
            <a:endParaRPr lang="zh-CN" altLang="en-US" sz="2400" dirty="0">
              <a:solidFill>
                <a:schemeClr val="bg1"/>
              </a:solidFill>
              <a:ea typeface="黑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9218"/>
          <p:cNvSpPr txBox="1"/>
          <p:nvPr/>
        </p:nvSpPr>
        <p:spPr>
          <a:xfrm>
            <a:off x="1158239" y="2198131"/>
            <a:ext cx="6807201" cy="2400657"/>
          </a:xfrm>
          <a:prstGeom prst="rect">
            <a:avLst/>
          </a:prstGeom>
          <a:noFill/>
          <a:ln w="9525">
            <a:noFill/>
          </a:ln>
        </p:spPr>
        <p:txBody>
          <a:bodyPr wrap="square">
            <a:spAutoFit/>
          </a:bodyPr>
          <a:lstStyle/>
          <a:p>
            <a:pPr>
              <a:lnSpc>
                <a:spcPct val="150000"/>
              </a:lnSpc>
            </a:pPr>
            <a:r>
              <a:rPr lang="zh-CN" altLang="en-US" sz="2000" dirty="0">
                <a:ea typeface="楷体" panose="02010609060101010101" pitchFamily="49" charset="-122"/>
                <a:sym typeface="Times New Roman" panose="02020603050405020304" pitchFamily="18" charset="0"/>
              </a:rPr>
              <a:t>版式设计与装帧设计的区别：</a:t>
            </a:r>
            <a:endParaRPr lang="en-US" altLang="zh-CN" sz="2000" dirty="0">
              <a:ea typeface="楷体" panose="02010609060101010101" pitchFamily="49" charset="-122"/>
              <a:sym typeface="Times New Roman" panose="02020603050405020304" pitchFamily="18" charset="0"/>
            </a:endParaRPr>
          </a:p>
          <a:p>
            <a:pPr indent="266700">
              <a:lnSpc>
                <a:spcPct val="150000"/>
              </a:lnSpc>
              <a:buChar char="•"/>
            </a:pPr>
            <a:r>
              <a:rPr lang="zh-CN" altLang="en-US" sz="2000" dirty="0">
                <a:ea typeface="楷体" panose="02010609060101010101" pitchFamily="49" charset="-122"/>
              </a:rPr>
              <a:t>装帧设计是对开本、装订形式插图、书脊、护封和扉页等印刷物外观的装饰，大多数是美术作品</a:t>
            </a:r>
            <a:endParaRPr lang="en-US" altLang="zh-CN" sz="2000" dirty="0">
              <a:ea typeface="楷体" panose="02010609060101010101" pitchFamily="49" charset="-122"/>
            </a:endParaRPr>
          </a:p>
          <a:p>
            <a:pPr indent="266700">
              <a:lnSpc>
                <a:spcPct val="150000"/>
              </a:lnSpc>
              <a:buChar char="•"/>
            </a:pPr>
            <a:r>
              <a:rPr lang="zh-CN" altLang="en-US" sz="2000" dirty="0">
                <a:ea typeface="楷体" panose="02010609060101010101" pitchFamily="49" charset="-122"/>
              </a:rPr>
              <a:t>版式设计是对印刷品版面格式的设计，体现了编辑加工的劳动成果</a:t>
            </a:r>
            <a:endParaRPr lang="zh-CN" altLang="en-US" sz="2000" dirty="0">
              <a:ea typeface="楷体" panose="02010609060101010101" pitchFamily="49" charset="-122"/>
            </a:endParaRPr>
          </a:p>
        </p:txBody>
      </p:sp>
      <p:pic>
        <p:nvPicPr>
          <p:cNvPr id="8" name="图片 7"/>
          <p:cNvPicPr>
            <a:picLocks noChangeAspect="1"/>
          </p:cNvPicPr>
          <p:nvPr/>
        </p:nvPicPr>
        <p:blipFill>
          <a:blip r:embed="rId1"/>
          <a:stretch>
            <a:fillRect/>
          </a:stretch>
        </p:blipFill>
        <p:spPr>
          <a:xfrm>
            <a:off x="0" y="2032"/>
            <a:ext cx="9144000" cy="110337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2" name="AutoShape 5"/>
          <p:cNvSpPr>
            <a:spLocks noChangeArrowheads="1"/>
          </p:cNvSpPr>
          <p:nvPr/>
        </p:nvSpPr>
        <p:spPr bwMode="auto">
          <a:xfrm>
            <a:off x="455771" y="1689993"/>
            <a:ext cx="2165509" cy="52322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修改原因分析</a:t>
            </a:r>
            <a:endParaRPr lang="zh-CN" altLang="en-US" sz="2400" dirty="0">
              <a:solidFill>
                <a:schemeClr val="bg1"/>
              </a:solidFill>
              <a:ea typeface="黑体" panose="02010609060101010101"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文本占位符 10242"/>
          <p:cNvSpPr>
            <a:spLocks noGrp="1"/>
          </p:cNvSpPr>
          <p:nvPr>
            <p:ph type="body" idx="1"/>
          </p:nvPr>
        </p:nvSpPr>
        <p:spPr>
          <a:xfrm>
            <a:off x="467360" y="2610136"/>
            <a:ext cx="3677920" cy="3800824"/>
          </a:xfrm>
          <a:ln w="9525">
            <a:solidFill>
              <a:schemeClr val="tx1"/>
            </a:solidFill>
          </a:ln>
        </p:spPr>
        <p:txBody>
          <a:bodyPr>
            <a:normAutofit/>
          </a:bodyPr>
          <a:lstStyle/>
          <a:p>
            <a:pPr marL="0" indent="266700" defTabSz="457200">
              <a:lnSpc>
                <a:spcPct val="150000"/>
              </a:lnSpc>
            </a:pPr>
            <a:r>
              <a:rPr lang="zh-CN" altLang="en-US" sz="2000" dirty="0">
                <a:ea typeface="楷体" panose="02010609060101010101" pitchFamily="49" charset="-122"/>
              </a:rPr>
              <a:t>维普公司使用</a:t>
            </a:r>
            <a:r>
              <a:rPr lang="en-US" altLang="zh-CN" sz="2000" dirty="0">
                <a:ea typeface="楷体" panose="02010609060101010101" pitchFamily="49" charset="-122"/>
              </a:rPr>
              <a:t>《</a:t>
            </a:r>
            <a:r>
              <a:rPr lang="zh-CN" altLang="en-US" sz="2000" dirty="0">
                <a:ea typeface="楷体" panose="02010609060101010101" pitchFamily="49" charset="-122"/>
              </a:rPr>
              <a:t>计算机工程与应用</a:t>
            </a:r>
            <a:r>
              <a:rPr lang="en-US" altLang="zh-CN" sz="2000" dirty="0">
                <a:ea typeface="楷体" panose="02010609060101010101" pitchFamily="49" charset="-122"/>
              </a:rPr>
              <a:t>》</a:t>
            </a:r>
            <a:r>
              <a:rPr lang="zh-CN" altLang="en-US" sz="2000" dirty="0">
                <a:ea typeface="楷体" panose="02010609060101010101" pitchFamily="49" charset="-122"/>
              </a:rPr>
              <a:t>杂志制作</a:t>
            </a:r>
            <a:r>
              <a:rPr lang="en-US" altLang="zh-CN" sz="2000" dirty="0">
                <a:ea typeface="楷体" panose="02010609060101010101" pitchFamily="49" charset="-122"/>
              </a:rPr>
              <a:t>《</a:t>
            </a:r>
            <a:r>
              <a:rPr lang="zh-CN" altLang="en-US" sz="2000" dirty="0">
                <a:ea typeface="楷体" panose="02010609060101010101" pitchFamily="49" charset="-122"/>
              </a:rPr>
              <a:t>中文期刊数据库</a:t>
            </a:r>
            <a:r>
              <a:rPr lang="en-US" altLang="zh-CN" sz="2000" dirty="0">
                <a:ea typeface="楷体" panose="02010609060101010101" pitchFamily="49" charset="-122"/>
              </a:rPr>
              <a:t>》</a:t>
            </a:r>
            <a:r>
              <a:rPr lang="zh-CN" altLang="en-US" sz="2000" dirty="0">
                <a:ea typeface="楷体" panose="02010609060101010101" pitchFamily="49" charset="-122"/>
              </a:rPr>
              <a:t>侵犯了该杂志社编辑作品的著作权和版式设计</a:t>
            </a:r>
            <a:r>
              <a:rPr lang="zh-CN" altLang="en-US" sz="2000" b="1" dirty="0">
                <a:ea typeface="楷体" panose="02010609060101010101" pitchFamily="49" charset="-122"/>
              </a:rPr>
              <a:t>专有使用权</a:t>
            </a:r>
            <a:r>
              <a:rPr lang="zh-CN" altLang="en-US" sz="2000" dirty="0">
                <a:ea typeface="楷体" panose="02010609060101010101" pitchFamily="49" charset="-122"/>
              </a:rPr>
              <a:t>（北京市高级人民法院（</a:t>
            </a:r>
            <a:r>
              <a:rPr lang="en-US" altLang="zh-CN" sz="2000" dirty="0">
                <a:ea typeface="楷体" panose="02010609060101010101" pitchFamily="49" charset="-122"/>
              </a:rPr>
              <a:t>2003</a:t>
            </a:r>
            <a:r>
              <a:rPr lang="zh-CN" altLang="en-US" sz="2000" dirty="0">
                <a:ea typeface="楷体" panose="02010609060101010101" pitchFamily="49" charset="-122"/>
              </a:rPr>
              <a:t>）高民终字第</a:t>
            </a:r>
            <a:r>
              <a:rPr lang="en-US" altLang="zh-CN" sz="2000" dirty="0">
                <a:ea typeface="楷体" panose="02010609060101010101" pitchFamily="49" charset="-122"/>
              </a:rPr>
              <a:t>150</a:t>
            </a:r>
            <a:r>
              <a:rPr lang="zh-CN" altLang="en-US" sz="2000" dirty="0">
                <a:ea typeface="楷体" panose="02010609060101010101" pitchFamily="49" charset="-122"/>
              </a:rPr>
              <a:t>号民事判决书）</a:t>
            </a:r>
            <a:endParaRPr lang="en-US" altLang="zh-CN" sz="2000" dirty="0">
              <a:ea typeface="楷体" panose="02010609060101010101" pitchFamily="49" charset="-122"/>
            </a:endParaRPr>
          </a:p>
        </p:txBody>
      </p:sp>
      <p:pic>
        <p:nvPicPr>
          <p:cNvPr id="11" name="图片 10"/>
          <p:cNvPicPr>
            <a:picLocks noChangeAspect="1"/>
          </p:cNvPicPr>
          <p:nvPr/>
        </p:nvPicPr>
        <p:blipFill>
          <a:blip r:embed="rId1"/>
          <a:stretch>
            <a:fillRect/>
          </a:stretch>
        </p:blipFill>
        <p:spPr>
          <a:xfrm>
            <a:off x="0" y="2032"/>
            <a:ext cx="9144000" cy="1103376"/>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3" name="AutoShape 5"/>
          <p:cNvSpPr>
            <a:spLocks noChangeArrowheads="1"/>
          </p:cNvSpPr>
          <p:nvPr/>
        </p:nvSpPr>
        <p:spPr bwMode="auto">
          <a:xfrm>
            <a:off x="332263" y="1533922"/>
            <a:ext cx="4605497"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思考</a:t>
            </a:r>
            <a:r>
              <a:rPr lang="en-US" altLang="zh-CN" sz="2400" dirty="0">
                <a:solidFill>
                  <a:schemeClr val="bg1"/>
                </a:solidFill>
                <a:ea typeface="黑体" panose="02010609060101010101" pitchFamily="49" charset="-122"/>
              </a:rPr>
              <a:t>2</a:t>
            </a:r>
            <a:r>
              <a:rPr lang="zh-CN" altLang="en-US" sz="2400" dirty="0">
                <a:solidFill>
                  <a:schemeClr val="bg1"/>
                </a:solidFill>
                <a:ea typeface="黑体" panose="02010609060101010101" pitchFamily="49" charset="-122"/>
              </a:rPr>
              <a:t>：版式设计权中的使用行为</a:t>
            </a:r>
            <a:endParaRPr lang="zh-CN" altLang="en-US" sz="2400" dirty="0">
              <a:solidFill>
                <a:schemeClr val="bg1"/>
              </a:solidFill>
              <a:ea typeface="黑体" panose="02010609060101010101" pitchFamily="49" charset="-122"/>
            </a:endParaRPr>
          </a:p>
        </p:txBody>
      </p:sp>
      <p:sp>
        <p:nvSpPr>
          <p:cNvPr id="10" name="文本占位符 10242"/>
          <p:cNvSpPr txBox="1"/>
          <p:nvPr/>
        </p:nvSpPr>
        <p:spPr>
          <a:xfrm>
            <a:off x="4399280" y="2610136"/>
            <a:ext cx="4378960" cy="3800824"/>
          </a:xfrm>
          <a:prstGeom prst="rect">
            <a:avLst/>
          </a:prstGeom>
          <a:ln w="9525">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66700" defTabSz="457200">
              <a:lnSpc>
                <a:spcPct val="150000"/>
              </a:lnSpc>
            </a:pPr>
            <a:r>
              <a:rPr lang="zh-CN" altLang="en-US" sz="2000" dirty="0">
                <a:ea typeface="楷体" panose="02010609060101010101" pitchFamily="49" charset="-122"/>
              </a:rPr>
              <a:t>结合版式设计的含义、用途和出版行业惯例等因素综合考虑，版式设计权的保护范围比较狭小，</a:t>
            </a:r>
            <a:r>
              <a:rPr lang="zh-CN" altLang="en-US" sz="2000" b="1" dirty="0">
                <a:ea typeface="楷体" panose="02010609060101010101" pitchFamily="49" charset="-122"/>
              </a:rPr>
              <a:t>一般仅以专有复制权为限</a:t>
            </a:r>
            <a:r>
              <a:rPr lang="zh-CN" altLang="en-US" sz="2000" dirty="0">
                <a:ea typeface="楷体" panose="02010609060101010101" pitchFamily="49" charset="-122"/>
              </a:rPr>
              <a:t>。版式设计本身不属于作品、表演、录音录像制品，并非</a:t>
            </a:r>
            <a:r>
              <a:rPr lang="en-US" altLang="zh-CN" sz="2000" dirty="0">
                <a:ea typeface="楷体" panose="02010609060101010101" pitchFamily="49" charset="-122"/>
              </a:rPr>
              <a:t>《</a:t>
            </a:r>
            <a:r>
              <a:rPr lang="zh-CN" altLang="en-US" sz="2000" dirty="0">
                <a:ea typeface="楷体" panose="02010609060101010101" pitchFamily="49" charset="-122"/>
              </a:rPr>
              <a:t>信息网络传播权保护条例</a:t>
            </a:r>
            <a:r>
              <a:rPr lang="en-US" altLang="zh-CN" sz="2000" dirty="0">
                <a:ea typeface="楷体" panose="02010609060101010101" pitchFamily="49" charset="-122"/>
              </a:rPr>
              <a:t>》</a:t>
            </a:r>
            <a:r>
              <a:rPr lang="zh-CN" altLang="en-US" sz="2000" dirty="0">
                <a:ea typeface="楷体" panose="02010609060101010101" pitchFamily="49" charset="-122"/>
              </a:rPr>
              <a:t>的保护对象（北京市海淀区人民法院（</a:t>
            </a:r>
            <a:r>
              <a:rPr lang="en-US" altLang="zh-CN" sz="2000" dirty="0">
                <a:ea typeface="楷体" panose="02010609060101010101" pitchFamily="49" charset="-122"/>
              </a:rPr>
              <a:t>2010</a:t>
            </a:r>
            <a:r>
              <a:rPr lang="zh-CN" altLang="en-US" sz="2000" dirty="0">
                <a:ea typeface="楷体" panose="02010609060101010101" pitchFamily="49" charset="-122"/>
              </a:rPr>
              <a:t>）海民初字第</a:t>
            </a:r>
            <a:r>
              <a:rPr lang="en-US" altLang="zh-CN" sz="2000" dirty="0">
                <a:ea typeface="楷体" panose="02010609060101010101" pitchFamily="49" charset="-122"/>
              </a:rPr>
              <a:t>21154</a:t>
            </a:r>
            <a:r>
              <a:rPr lang="zh-CN" altLang="en-US" sz="2000" dirty="0">
                <a:ea typeface="楷体" panose="02010609060101010101" pitchFamily="49" charset="-122"/>
              </a:rPr>
              <a:t>号）</a:t>
            </a:r>
            <a:endParaRPr lang="zh-CN" altLang="en-US" sz="2000" dirty="0">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243">
                                            <p:bg/>
                                          </p:spTgt>
                                        </p:tgtEl>
                                        <p:attrNameLst>
                                          <p:attrName>style.visibility</p:attrName>
                                        </p:attrNameLst>
                                      </p:cBhvr>
                                      <p:to>
                                        <p:strVal val="visible"/>
                                      </p:to>
                                    </p:set>
                                    <p:anim calcmode="lin" valueType="num">
                                      <p:cBhvr>
                                        <p:cTn id="7" dur="500" fill="hold"/>
                                        <p:tgtEl>
                                          <p:spTgt spid="10243">
                                            <p:bg/>
                                          </p:spTgt>
                                        </p:tgtEl>
                                        <p:attrNameLst>
                                          <p:attrName>ppt_w</p:attrName>
                                        </p:attrNameLst>
                                      </p:cBhvr>
                                      <p:tavLst>
                                        <p:tav tm="0">
                                          <p:val>
                                            <p:fltVal val="0"/>
                                          </p:val>
                                        </p:tav>
                                        <p:tav tm="100000">
                                          <p:val>
                                            <p:strVal val="#ppt_w"/>
                                          </p:val>
                                        </p:tav>
                                      </p:tavLst>
                                    </p:anim>
                                    <p:anim calcmode="lin" valueType="num">
                                      <p:cBhvr>
                                        <p:cTn id="8" dur="500" fill="hold"/>
                                        <p:tgtEl>
                                          <p:spTgt spid="10243">
                                            <p:bg/>
                                          </p:spTgt>
                                        </p:tgtEl>
                                        <p:attrNameLst>
                                          <p:attrName>ppt_h</p:attrName>
                                        </p:attrNameLst>
                                      </p:cBhvr>
                                      <p:tavLst>
                                        <p:tav tm="0">
                                          <p:val>
                                            <p:fltVal val="0"/>
                                          </p:val>
                                        </p:tav>
                                        <p:tav tm="100000">
                                          <p:val>
                                            <p:strVal val="#ppt_h"/>
                                          </p:val>
                                        </p:tav>
                                      </p:tavLst>
                                    </p:anim>
                                    <p:animEffect transition="in" filter="fade">
                                      <p:cBhvr>
                                        <p:cTn id="9" dur="500"/>
                                        <p:tgtEl>
                                          <p:spTgt spid="10243">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243">
                                            <p:txEl>
                                              <p:pRg st="0" end="0"/>
                                            </p:txEl>
                                          </p:spTgt>
                                        </p:tgtEl>
                                        <p:attrNameLst>
                                          <p:attrName>style.visibility</p:attrName>
                                        </p:attrNameLst>
                                      </p:cBhvr>
                                      <p:to>
                                        <p:strVal val="visible"/>
                                      </p:to>
                                    </p:set>
                                    <p:anim calcmode="lin" valueType="num">
                                      <p:cBhvr>
                                        <p:cTn id="14" dur="500" fill="hold"/>
                                        <p:tgtEl>
                                          <p:spTgt spid="1024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24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24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animBg="1" build="p"/>
      <p:bldP spid="10"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组合 11266"/>
          <p:cNvGrpSpPr/>
          <p:nvPr/>
        </p:nvGrpSpPr>
        <p:grpSpPr>
          <a:xfrm>
            <a:off x="2773363" y="3725863"/>
            <a:ext cx="1520825" cy="1520825"/>
            <a:chOff x="0" y="0"/>
            <a:chExt cx="1728192" cy="1728192"/>
          </a:xfrm>
        </p:grpSpPr>
        <p:sp>
          <p:nvSpPr>
            <p:cNvPr id="11268" name="泪滴形 2"/>
            <p:cNvSpPr/>
            <p:nvPr/>
          </p:nvSpPr>
          <p:spPr>
            <a:xfrm>
              <a:off x="0" y="0"/>
              <a:ext cx="1728192" cy="1728192"/>
            </a:xfrm>
            <a:custGeom>
              <a:avLst/>
              <a:gdLst>
                <a:gd name="txL" fmla="*/ 0 w 1728192"/>
                <a:gd name="txT" fmla="*/ 0 h 1728192"/>
                <a:gd name="txR" fmla="*/ 1728192 w 1728192"/>
                <a:gd name="txB" fmla="*/ 1728192 h 1728192"/>
              </a:gdLst>
              <a:ahLst/>
              <a:cxnLst/>
              <a:rect l="txL" t="txT" r="txR" b="txB"/>
              <a:pathLst>
                <a:path w="1728192" h="1728192">
                  <a:moveTo>
                    <a:pt x="0" y="864096"/>
                  </a:moveTo>
                  <a:arcTo wR="864096" hR="864096" stAng="-10800000" swAng="5400000"/>
                  <a:cubicBezTo>
                    <a:pt x="1152128" y="0"/>
                    <a:pt x="1440160" y="0"/>
                    <a:pt x="1728192" y="0"/>
                  </a:cubicBezTo>
                  <a:cubicBezTo>
                    <a:pt x="1728192" y="288032"/>
                    <a:pt x="1728192" y="576064"/>
                    <a:pt x="1728192" y="864096"/>
                  </a:cubicBezTo>
                  <a:arcTo wR="864096" hR="864096" stAng="0" swAng="5400000"/>
                  <a:arcTo wR="864096" hR="864096" stAng="-16200000" swAng="5400000"/>
                  <a:close/>
                </a:path>
              </a:pathLst>
            </a:custGeom>
            <a:solidFill>
              <a:srgbClr val="57D3FF">
                <a:alpha val="100000"/>
              </a:srgbClr>
            </a:solidFill>
            <a:ln w="9525">
              <a:noFill/>
            </a:ln>
          </p:spPr>
          <p:txBody>
            <a:bodyPr vert="horz" wrap="square" anchor="ctr"/>
            <a:lstStyle/>
            <a:p>
              <a:pPr algn="ctr"/>
              <a:endParaRPr>
                <a:solidFill>
                  <a:srgbClr val="FFFFFF"/>
                </a:solidFill>
                <a:latin typeface="Arial" panose="020B0604020202020204" pitchFamily="34" charset="0"/>
              </a:endParaRPr>
            </a:p>
          </p:txBody>
        </p:sp>
        <p:sp>
          <p:nvSpPr>
            <p:cNvPr id="11269" name="椭圆​​ 3"/>
            <p:cNvSpPr/>
            <p:nvPr/>
          </p:nvSpPr>
          <p:spPr>
            <a:xfrm>
              <a:off x="182116" y="418733"/>
              <a:ext cx="1127342" cy="1127342"/>
            </a:xfrm>
            <a:prstGeom prst="ellipse">
              <a:avLst/>
            </a:prstGeom>
            <a:solidFill>
              <a:schemeClr val="bg1">
                <a:alpha val="100000"/>
              </a:schemeClr>
            </a:solidFill>
            <a:ln w="3175" cap="flat" cmpd="sng">
              <a:solidFill>
                <a:srgbClr val="D8D8D8"/>
              </a:solidFill>
              <a:prstDash val="solid"/>
              <a:headEnd type="none" w="med" len="med"/>
              <a:tailEnd type="none" w="med" len="med"/>
            </a:ln>
          </p:spPr>
          <p:txBody>
            <a:bodyPr vert="horz" wrap="square" anchor="ctr"/>
            <a:lstStyle/>
            <a:p>
              <a:pPr algn="ctr"/>
              <a:endParaRPr>
                <a:solidFill>
                  <a:srgbClr val="FFFFFF"/>
                </a:solidFill>
                <a:latin typeface="Arial" panose="020B0604020202020204" pitchFamily="34" charset="0"/>
              </a:endParaRPr>
            </a:p>
          </p:txBody>
        </p:sp>
      </p:grpSp>
      <p:grpSp>
        <p:nvGrpSpPr>
          <p:cNvPr id="11270" name="组合 11269"/>
          <p:cNvGrpSpPr/>
          <p:nvPr/>
        </p:nvGrpSpPr>
        <p:grpSpPr>
          <a:xfrm flipH="1">
            <a:off x="4429125" y="3736975"/>
            <a:ext cx="1735138" cy="1736725"/>
            <a:chOff x="0" y="0"/>
            <a:chExt cx="1728192" cy="1728192"/>
          </a:xfrm>
        </p:grpSpPr>
        <p:sp>
          <p:nvSpPr>
            <p:cNvPr id="11271" name="泪滴形 13"/>
            <p:cNvSpPr/>
            <p:nvPr/>
          </p:nvSpPr>
          <p:spPr>
            <a:xfrm>
              <a:off x="0" y="0"/>
              <a:ext cx="1728192" cy="1728192"/>
            </a:xfrm>
            <a:custGeom>
              <a:avLst/>
              <a:gdLst>
                <a:gd name="txL" fmla="*/ 0 w 1728192"/>
                <a:gd name="txT" fmla="*/ 0 h 1728192"/>
                <a:gd name="txR" fmla="*/ 1728192 w 1728192"/>
                <a:gd name="txB" fmla="*/ 1728192 h 1728192"/>
              </a:gdLst>
              <a:ahLst/>
              <a:cxnLst/>
              <a:rect l="txL" t="txT" r="txR" b="txB"/>
              <a:pathLst>
                <a:path w="1728192" h="1728192">
                  <a:moveTo>
                    <a:pt x="0" y="864096"/>
                  </a:moveTo>
                  <a:arcTo wR="864096" hR="864096" stAng="-10800000" swAng="5400000"/>
                  <a:cubicBezTo>
                    <a:pt x="1152128" y="0"/>
                    <a:pt x="1440160" y="0"/>
                    <a:pt x="1728192" y="0"/>
                  </a:cubicBezTo>
                  <a:cubicBezTo>
                    <a:pt x="1728192" y="288032"/>
                    <a:pt x="1728192" y="576064"/>
                    <a:pt x="1728192" y="864096"/>
                  </a:cubicBezTo>
                  <a:arcTo wR="864096" hR="864096" stAng="0" swAng="5400000"/>
                  <a:arcTo wR="864096" hR="864096" stAng="-16200000" swAng="5400000"/>
                  <a:close/>
                </a:path>
              </a:pathLst>
            </a:custGeom>
            <a:solidFill>
              <a:srgbClr val="FFC000">
                <a:alpha val="100000"/>
              </a:srgbClr>
            </a:solidFill>
            <a:ln w="9525">
              <a:noFill/>
            </a:ln>
          </p:spPr>
          <p:txBody>
            <a:bodyPr vert="horz" wrap="square" anchor="ctr"/>
            <a:lstStyle/>
            <a:p>
              <a:pPr algn="ctr"/>
              <a:endParaRPr>
                <a:solidFill>
                  <a:srgbClr val="FFFFFF"/>
                </a:solidFill>
                <a:latin typeface="Arial" panose="020B0604020202020204" pitchFamily="34" charset="0"/>
              </a:endParaRPr>
            </a:p>
          </p:txBody>
        </p:sp>
        <p:sp>
          <p:nvSpPr>
            <p:cNvPr id="11272" name="椭圆​​ 7"/>
            <p:cNvSpPr/>
            <p:nvPr/>
          </p:nvSpPr>
          <p:spPr>
            <a:xfrm>
              <a:off x="182117" y="500574"/>
              <a:ext cx="1045501" cy="1045501"/>
            </a:xfrm>
            <a:prstGeom prst="ellipse">
              <a:avLst/>
            </a:prstGeom>
            <a:solidFill>
              <a:schemeClr val="bg1">
                <a:alpha val="100000"/>
              </a:schemeClr>
            </a:solidFill>
            <a:ln w="3175" cap="flat" cmpd="sng">
              <a:solidFill>
                <a:srgbClr val="D8D8D8"/>
              </a:solidFill>
              <a:prstDash val="solid"/>
              <a:headEnd type="none" w="med" len="med"/>
              <a:tailEnd type="none" w="med" len="med"/>
            </a:ln>
          </p:spPr>
          <p:txBody>
            <a:bodyPr vert="horz" wrap="square" anchor="ctr"/>
            <a:lstStyle/>
            <a:p>
              <a:pPr algn="ctr"/>
              <a:endParaRPr>
                <a:solidFill>
                  <a:srgbClr val="FFFFFF"/>
                </a:solidFill>
                <a:latin typeface="Arial" panose="020B0604020202020204" pitchFamily="34" charset="0"/>
              </a:endParaRPr>
            </a:p>
          </p:txBody>
        </p:sp>
      </p:grpSp>
      <p:grpSp>
        <p:nvGrpSpPr>
          <p:cNvPr id="11273" name="组合 11272"/>
          <p:cNvGrpSpPr/>
          <p:nvPr/>
        </p:nvGrpSpPr>
        <p:grpSpPr>
          <a:xfrm rot="-5400000" flipH="1">
            <a:off x="4427538" y="2063750"/>
            <a:ext cx="1576387" cy="1574800"/>
            <a:chOff x="0" y="0"/>
            <a:chExt cx="1728192" cy="1728192"/>
          </a:xfrm>
        </p:grpSpPr>
        <p:sp>
          <p:nvSpPr>
            <p:cNvPr id="11274" name="泪滴形 18"/>
            <p:cNvSpPr/>
            <p:nvPr/>
          </p:nvSpPr>
          <p:spPr>
            <a:xfrm>
              <a:off x="0" y="0"/>
              <a:ext cx="1728192" cy="1728192"/>
            </a:xfrm>
            <a:custGeom>
              <a:avLst/>
              <a:gdLst>
                <a:gd name="txL" fmla="*/ 0 w 1728192"/>
                <a:gd name="txT" fmla="*/ 0 h 1728192"/>
                <a:gd name="txR" fmla="*/ 1728192 w 1728192"/>
                <a:gd name="txB" fmla="*/ 1728192 h 1728192"/>
              </a:gdLst>
              <a:ahLst/>
              <a:cxnLst/>
              <a:rect l="txL" t="txT" r="txR" b="txB"/>
              <a:pathLst>
                <a:path w="1728192" h="1728192">
                  <a:moveTo>
                    <a:pt x="0" y="864096"/>
                  </a:moveTo>
                  <a:arcTo wR="864096" hR="864096" stAng="-10800000" swAng="5400000"/>
                  <a:cubicBezTo>
                    <a:pt x="1152128" y="0"/>
                    <a:pt x="1440160" y="0"/>
                    <a:pt x="1728192" y="0"/>
                  </a:cubicBezTo>
                  <a:cubicBezTo>
                    <a:pt x="1728192" y="288032"/>
                    <a:pt x="1728192" y="576064"/>
                    <a:pt x="1728192" y="864096"/>
                  </a:cubicBezTo>
                  <a:arcTo wR="864096" hR="864096" stAng="0" swAng="5400000"/>
                  <a:arcTo wR="864096" hR="864096" stAng="-16200000" swAng="5400000"/>
                  <a:close/>
                </a:path>
              </a:pathLst>
            </a:custGeom>
            <a:solidFill>
              <a:srgbClr val="92D050">
                <a:alpha val="100000"/>
              </a:srgbClr>
            </a:solidFill>
            <a:ln w="9525">
              <a:noFill/>
            </a:ln>
          </p:spPr>
          <p:txBody>
            <a:bodyPr vert="horz" wrap="square" anchor="ctr"/>
            <a:lstStyle/>
            <a:p>
              <a:pPr algn="ctr"/>
              <a:endParaRPr>
                <a:solidFill>
                  <a:srgbClr val="FFFFFF"/>
                </a:solidFill>
                <a:latin typeface="Arial" panose="020B0604020202020204" pitchFamily="34" charset="0"/>
              </a:endParaRPr>
            </a:p>
          </p:txBody>
        </p:sp>
        <p:sp>
          <p:nvSpPr>
            <p:cNvPr id="11275" name="椭圆​​ 13"/>
            <p:cNvSpPr/>
            <p:nvPr/>
          </p:nvSpPr>
          <p:spPr>
            <a:xfrm>
              <a:off x="182116" y="490048"/>
              <a:ext cx="1056027" cy="1056027"/>
            </a:xfrm>
            <a:prstGeom prst="ellipse">
              <a:avLst/>
            </a:prstGeom>
            <a:solidFill>
              <a:schemeClr val="bg1">
                <a:alpha val="100000"/>
              </a:schemeClr>
            </a:solidFill>
            <a:ln w="3175" cap="flat" cmpd="sng">
              <a:solidFill>
                <a:srgbClr val="F2F2F2"/>
              </a:solidFill>
              <a:prstDash val="solid"/>
              <a:headEnd type="none" w="med" len="med"/>
              <a:tailEnd type="none" w="med" len="med"/>
            </a:ln>
          </p:spPr>
          <p:txBody>
            <a:bodyPr vert="horz" wrap="square" anchor="ctr"/>
            <a:lstStyle/>
            <a:p>
              <a:pPr algn="ctr"/>
              <a:endParaRPr>
                <a:solidFill>
                  <a:srgbClr val="FFFFFF"/>
                </a:solidFill>
                <a:latin typeface="Arial" panose="020B0604020202020204" pitchFamily="34" charset="0"/>
              </a:endParaRPr>
            </a:p>
          </p:txBody>
        </p:sp>
      </p:grpSp>
      <p:sp>
        <p:nvSpPr>
          <p:cNvPr id="11276" name="直接连接符 24"/>
          <p:cNvSpPr/>
          <p:nvPr/>
        </p:nvSpPr>
        <p:spPr>
          <a:xfrm>
            <a:off x="323850" y="3668713"/>
            <a:ext cx="8351838" cy="1587"/>
          </a:xfrm>
          <a:prstGeom prst="line">
            <a:avLst/>
          </a:prstGeom>
          <a:ln w="12700" cap="flat" cmpd="sng">
            <a:solidFill>
              <a:schemeClr val="accent1"/>
            </a:solidFill>
            <a:prstDash val="dash"/>
            <a:headEnd type="none" w="med" len="med"/>
            <a:tailEnd type="none" w="med" len="med"/>
          </a:ln>
        </p:spPr>
      </p:sp>
      <p:sp>
        <p:nvSpPr>
          <p:cNvPr id="11277" name="直接连接符 25"/>
          <p:cNvSpPr/>
          <p:nvPr/>
        </p:nvSpPr>
        <p:spPr>
          <a:xfrm>
            <a:off x="4356100" y="2295525"/>
            <a:ext cx="0" cy="2957513"/>
          </a:xfrm>
          <a:prstGeom prst="line">
            <a:avLst/>
          </a:prstGeom>
          <a:ln w="12700" cap="flat" cmpd="sng">
            <a:solidFill>
              <a:schemeClr val="accent1"/>
            </a:solidFill>
            <a:prstDash val="dash"/>
            <a:headEnd type="none" w="med" len="med"/>
            <a:tailEnd type="none" w="med" len="med"/>
          </a:ln>
        </p:spPr>
      </p:sp>
      <p:sp>
        <p:nvSpPr>
          <p:cNvPr id="11278" name="泪滴形 16"/>
          <p:cNvSpPr/>
          <p:nvPr/>
        </p:nvSpPr>
        <p:spPr>
          <a:xfrm rot="-10800000" flipH="1">
            <a:off x="2917825" y="2311400"/>
            <a:ext cx="1358900" cy="1358900"/>
          </a:xfrm>
          <a:custGeom>
            <a:avLst/>
            <a:gdLst>
              <a:gd name="txL" fmla="*/ 0 w 2140"/>
              <a:gd name="txT" fmla="*/ 0 h 2140"/>
              <a:gd name="txR" fmla="*/ 2140 w 2140"/>
              <a:gd name="txB" fmla="*/ 2140 h 2140"/>
            </a:gdLst>
            <a:ahLst/>
            <a:cxnLst/>
            <a:rect l="txL" t="txT" r="txR" b="txB"/>
            <a:pathLst>
              <a:path w="2140" h="2140">
                <a:moveTo>
                  <a:pt x="0" y="1070"/>
                </a:moveTo>
                <a:arcTo wR="1070" hR="1070" stAng="-10800000" swAng="5400000"/>
                <a:cubicBezTo>
                  <a:pt x="1426" y="0"/>
                  <a:pt x="1783" y="0"/>
                  <a:pt x="2140" y="0"/>
                </a:cubicBezTo>
                <a:cubicBezTo>
                  <a:pt x="2140" y="356"/>
                  <a:pt x="2140" y="713"/>
                  <a:pt x="2140" y="1070"/>
                </a:cubicBezTo>
                <a:arcTo wR="1070" hR="1070" stAng="0" swAng="5400000"/>
                <a:arcTo wR="1070" hR="1070" stAng="-16200000" swAng="5400000"/>
                <a:close/>
              </a:path>
            </a:pathLst>
          </a:custGeom>
          <a:solidFill>
            <a:srgbClr val="FF0000">
              <a:alpha val="100000"/>
            </a:srgbClr>
          </a:solidFill>
          <a:ln w="9525">
            <a:noFill/>
          </a:ln>
        </p:spPr>
        <p:txBody>
          <a:bodyPr vert="horz" wrap="square" anchor="ctr"/>
          <a:lstStyle/>
          <a:p>
            <a:pPr algn="ctr"/>
            <a:endParaRPr>
              <a:solidFill>
                <a:srgbClr val="FFFFFF"/>
              </a:solidFill>
              <a:latin typeface="Arial" panose="020B0604020202020204" pitchFamily="34" charset="0"/>
            </a:endParaRPr>
          </a:p>
        </p:txBody>
      </p:sp>
      <p:sp>
        <p:nvSpPr>
          <p:cNvPr id="11279" name="椭圆​​ 10"/>
          <p:cNvSpPr/>
          <p:nvPr/>
        </p:nvSpPr>
        <p:spPr>
          <a:xfrm rot="-10800000" flipH="1">
            <a:off x="3195638" y="2454275"/>
            <a:ext cx="812800" cy="812800"/>
          </a:xfrm>
          <a:prstGeom prst="ellipse">
            <a:avLst/>
          </a:prstGeom>
          <a:solidFill>
            <a:schemeClr val="bg1">
              <a:alpha val="100000"/>
            </a:schemeClr>
          </a:solidFill>
          <a:ln w="3175" cap="flat" cmpd="sng">
            <a:solidFill>
              <a:srgbClr val="BFBFBF"/>
            </a:solidFill>
            <a:prstDash val="solid"/>
            <a:headEnd type="none" w="med" len="med"/>
            <a:tailEnd type="none" w="med" len="med"/>
          </a:ln>
        </p:spPr>
        <p:txBody>
          <a:bodyPr vert="horz" wrap="square" anchor="ctr"/>
          <a:lstStyle/>
          <a:p>
            <a:pPr algn="ctr"/>
            <a:endParaRPr>
              <a:solidFill>
                <a:srgbClr val="FFFFFF"/>
              </a:solidFill>
              <a:latin typeface="Arial" panose="020B0604020202020204" pitchFamily="34" charset="0"/>
            </a:endParaRPr>
          </a:p>
        </p:txBody>
      </p:sp>
      <p:sp>
        <p:nvSpPr>
          <p:cNvPr id="11280" name="文本框 11279"/>
          <p:cNvSpPr txBox="1"/>
          <p:nvPr/>
        </p:nvSpPr>
        <p:spPr>
          <a:xfrm>
            <a:off x="438150" y="2168525"/>
            <a:ext cx="2406650" cy="1337945"/>
          </a:xfrm>
          <a:prstGeom prst="rect">
            <a:avLst/>
          </a:prstGeom>
          <a:noFill/>
          <a:ln w="9525">
            <a:noFill/>
          </a:ln>
        </p:spPr>
        <p:txBody>
          <a:bodyPr wrap="square">
            <a:spAutoFit/>
          </a:bodyPr>
          <a:lstStyle/>
          <a:p>
            <a:pPr>
              <a:lnSpc>
                <a:spcPct val="150000"/>
              </a:lnSpc>
            </a:pPr>
            <a:r>
              <a:rPr lang="zh-CN" altLang="en-US" dirty="0">
                <a:latin typeface="华文楷体" panose="02010600040101010101" pitchFamily="2" charset="-122"/>
                <a:ea typeface="华文楷体" panose="02010600040101010101" pitchFamily="2" charset="-122"/>
              </a:rPr>
              <a:t>出版者出版图书应当与著作权人订立出版合同，并支付报酬。</a:t>
            </a:r>
            <a:endParaRPr lang="zh-CN" altLang="en-US" dirty="0">
              <a:latin typeface="Arial" panose="020B0604020202020204" pitchFamily="34" charset="0"/>
            </a:endParaRPr>
          </a:p>
        </p:txBody>
      </p:sp>
      <p:sp>
        <p:nvSpPr>
          <p:cNvPr id="11281" name="文本框 11280"/>
          <p:cNvSpPr txBox="1"/>
          <p:nvPr/>
        </p:nvSpPr>
        <p:spPr>
          <a:xfrm>
            <a:off x="6018530" y="2168525"/>
            <a:ext cx="2657475" cy="1337945"/>
          </a:xfrm>
          <a:prstGeom prst="rect">
            <a:avLst/>
          </a:prstGeom>
          <a:noFill/>
          <a:ln w="9525">
            <a:noFill/>
          </a:ln>
        </p:spPr>
        <p:txBody>
          <a:bodyPr wrap="square" anchor="t">
            <a:spAutoFit/>
          </a:bodyPr>
          <a:lstStyle/>
          <a:p>
            <a:pPr>
              <a:lnSpc>
                <a:spcPct val="150000"/>
              </a:lnSpc>
            </a:pPr>
            <a:r>
              <a:rPr lang="zh-CN" altLang="en-US" dirty="0">
                <a:latin typeface="华文楷体" panose="02010600040101010101" pitchFamily="2" charset="-122"/>
                <a:ea typeface="华文楷体" panose="02010600040101010101" pitchFamily="2" charset="-122"/>
              </a:rPr>
              <a:t>图书脱销后，图书出版者拒绝重印、再版的，著作权人有权终止合同。</a:t>
            </a:r>
            <a:endParaRPr lang="zh-CN" altLang="en-US" dirty="0">
              <a:latin typeface="华文楷体" panose="02010600040101010101" pitchFamily="2" charset="-122"/>
              <a:ea typeface="华文楷体" panose="02010600040101010101" pitchFamily="2" charset="-122"/>
            </a:endParaRPr>
          </a:p>
        </p:txBody>
      </p:sp>
      <p:sp>
        <p:nvSpPr>
          <p:cNvPr id="11282" name="文本框 11281"/>
          <p:cNvSpPr txBox="1"/>
          <p:nvPr/>
        </p:nvSpPr>
        <p:spPr>
          <a:xfrm>
            <a:off x="909955" y="3965575"/>
            <a:ext cx="2084705" cy="1753235"/>
          </a:xfrm>
          <a:prstGeom prst="rect">
            <a:avLst/>
          </a:prstGeom>
          <a:noFill/>
          <a:ln w="9525">
            <a:noFill/>
          </a:ln>
        </p:spPr>
        <p:txBody>
          <a:bodyPr wrap="square" anchor="t">
            <a:spAutoFit/>
          </a:bodyPr>
          <a:lstStyle/>
          <a:p>
            <a:pPr>
              <a:lnSpc>
                <a:spcPct val="150000"/>
              </a:lnSpc>
            </a:pPr>
            <a:r>
              <a:rPr lang="zh-CN" altLang="en-US" dirty="0">
                <a:latin typeface="华文楷体" panose="02010600040101010101" pitchFamily="2" charset="-122"/>
                <a:ea typeface="华文楷体" panose="02010600040101010101" pitchFamily="2" charset="-122"/>
              </a:rPr>
              <a:t>图书出版者重印、再版作品的，负有通知著作权人、并支付报酬的义务。</a:t>
            </a:r>
            <a:endParaRPr lang="zh-CN" altLang="en-US" dirty="0">
              <a:latin typeface="华文楷体" panose="02010600040101010101" pitchFamily="2" charset="-122"/>
              <a:ea typeface="华文楷体" panose="02010600040101010101" pitchFamily="2" charset="-122"/>
            </a:endParaRPr>
          </a:p>
        </p:txBody>
      </p:sp>
      <p:sp>
        <p:nvSpPr>
          <p:cNvPr id="11283" name="文本框 11282"/>
          <p:cNvSpPr txBox="1"/>
          <p:nvPr/>
        </p:nvSpPr>
        <p:spPr>
          <a:xfrm>
            <a:off x="6237287" y="3776663"/>
            <a:ext cx="2510473" cy="2585323"/>
          </a:xfrm>
          <a:prstGeom prst="rect">
            <a:avLst/>
          </a:prstGeom>
          <a:noFill/>
          <a:ln w="9525">
            <a:noFill/>
          </a:ln>
        </p:spPr>
        <p:txBody>
          <a:bodyPr wrap="square" anchor="t">
            <a:spAutoFit/>
          </a:bodyPr>
          <a:lstStyle/>
          <a:p>
            <a:pPr>
              <a:lnSpc>
                <a:spcPct val="150000"/>
              </a:lnSpc>
            </a:pPr>
            <a:r>
              <a:rPr lang="zh-CN" altLang="en-US" dirty="0">
                <a:latin typeface="华文楷体" panose="02010600040101010101" pitchFamily="2" charset="-122"/>
                <a:ea typeface="华文楷体" panose="02010600040101010101" pitchFamily="2" charset="-122"/>
              </a:rPr>
              <a:t>出版改编、翻译、注释、整理、汇编作品，负有向改编、翻译、注释、整理、汇编作品的著作权人和原作品的著作权人支付报酬的义务。</a:t>
            </a:r>
            <a:endParaRPr lang="zh-CN" altLang="en-US" dirty="0">
              <a:latin typeface="华文楷体" panose="02010600040101010101" pitchFamily="2" charset="-122"/>
              <a:ea typeface="华文楷体" panose="02010600040101010101" pitchFamily="2" charset="-122"/>
            </a:endParaRPr>
          </a:p>
        </p:txBody>
      </p:sp>
      <p:pic>
        <p:nvPicPr>
          <p:cNvPr id="22" name="图片 21"/>
          <p:cNvPicPr>
            <a:picLocks noChangeAspect="1"/>
          </p:cNvPicPr>
          <p:nvPr/>
        </p:nvPicPr>
        <p:blipFill>
          <a:blip r:embed="rId1"/>
          <a:stretch>
            <a:fillRect/>
          </a:stretch>
        </p:blipFill>
        <p:spPr>
          <a:xfrm>
            <a:off x="0" y="2032"/>
            <a:ext cx="9144000" cy="1103376"/>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4" name="Text Box 4"/>
          <p:cNvSpPr txBox="1">
            <a:spLocks noChangeArrowheads="1"/>
          </p:cNvSpPr>
          <p:nvPr/>
        </p:nvSpPr>
        <p:spPr bwMode="auto">
          <a:xfrm>
            <a:off x="687387" y="1232363"/>
            <a:ext cx="8134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三、出版者与著作权人的关系</a:t>
            </a:r>
            <a:endParaRPr lang="zh-CN" altLang="en-US" sz="2800" b="1" dirty="0">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文本框 24"/>
          <p:cNvSpPr txBox="1"/>
          <p:nvPr/>
        </p:nvSpPr>
        <p:spPr>
          <a:xfrm>
            <a:off x="7263037" y="5336886"/>
            <a:ext cx="1604963" cy="978729"/>
          </a:xfrm>
          <a:prstGeom prst="rect">
            <a:avLst/>
          </a:prstGeom>
          <a:noFill/>
          <a:ln w="9525">
            <a:noFill/>
          </a:ln>
        </p:spPr>
        <p:txBody>
          <a:bodyPr wrap="square" anchor="t">
            <a:spAutoFit/>
          </a:bodyPr>
          <a:lstStyle/>
          <a:p>
            <a:pPr>
              <a:lnSpc>
                <a:spcPct val="120000"/>
              </a:lnSpc>
            </a:pP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视听</a:t>
            </a:r>
            <a:r>
              <a:rPr lang="zh-CN" altLang="en-US" sz="1600" b="1" dirty="0">
                <a:latin typeface="华文楷体" panose="02010600040101010101" pitchFamily="2" charset="-122"/>
                <a:ea typeface="华文楷体" panose="02010600040101010101" pitchFamily="2" charset="-122"/>
              </a:rPr>
              <a:t>表演</a:t>
            </a:r>
            <a:r>
              <a:rPr lang="zh-CN" altLang="en-US" sz="1600" dirty="0">
                <a:latin typeface="华文楷体" panose="02010600040101010101" pitchFamily="2" charset="-122"/>
                <a:ea typeface="华文楷体" panose="02010600040101010101" pitchFamily="2" charset="-122"/>
              </a:rPr>
              <a:t>北京条约</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，简称</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北京条约</a:t>
            </a:r>
            <a:r>
              <a:rPr lang="en-US" altLang="zh-CN" sz="1600" dirty="0">
                <a:latin typeface="华文楷体" panose="02010600040101010101" pitchFamily="2" charset="-122"/>
                <a:ea typeface="华文楷体" panose="02010600040101010101" pitchFamily="2" charset="-122"/>
              </a:rPr>
              <a:t>》</a:t>
            </a:r>
            <a:endParaRPr lang="zh-CN" altLang="en-US" sz="1600" dirty="0">
              <a:latin typeface="华文楷体" panose="02010600040101010101" pitchFamily="2" charset="-122"/>
              <a:ea typeface="华文楷体" panose="02010600040101010101" pitchFamily="2" charset="-122"/>
            </a:endParaRPr>
          </a:p>
        </p:txBody>
      </p:sp>
      <p:cxnSp>
        <p:nvCxnSpPr>
          <p:cNvPr id="6151" name="直线箭头连接符 4"/>
          <p:cNvCxnSpPr/>
          <p:nvPr/>
        </p:nvCxnSpPr>
        <p:spPr>
          <a:xfrm>
            <a:off x="0" y="4793298"/>
            <a:ext cx="9144000" cy="0"/>
          </a:xfrm>
          <a:prstGeom prst="straightConnector1">
            <a:avLst/>
          </a:prstGeom>
          <a:ln w="25400" cap="flat" cmpd="sng">
            <a:solidFill>
              <a:schemeClr val="tx2"/>
            </a:solidFill>
            <a:prstDash val="solid"/>
            <a:round/>
            <a:headEnd type="none" w="med" len="med"/>
            <a:tailEnd type="arrow" w="med" len="med"/>
          </a:ln>
          <a:effectLst>
            <a:outerShdw dist="20000" dir="5400000" rotWithShape="0">
              <a:srgbClr val="000000">
                <a:alpha val="37999"/>
              </a:srgbClr>
            </a:outerShdw>
          </a:effectLst>
        </p:spPr>
      </p:cxnSp>
      <p:sp>
        <p:nvSpPr>
          <p:cNvPr id="6152" name="文本框 5"/>
          <p:cNvSpPr txBox="1"/>
          <p:nvPr/>
        </p:nvSpPr>
        <p:spPr>
          <a:xfrm>
            <a:off x="1149350" y="4917024"/>
            <a:ext cx="595035" cy="338554"/>
          </a:xfrm>
          <a:prstGeom prst="rect">
            <a:avLst/>
          </a:prstGeom>
          <a:noFill/>
          <a:ln w="9525">
            <a:noFill/>
          </a:ln>
        </p:spPr>
        <p:txBody>
          <a:bodyPr wrap="non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1961</a:t>
            </a:r>
            <a:endParaRPr lang="zh-CN" altLang="en-US" sz="1600" b="0" dirty="0">
              <a:solidFill>
                <a:srgbClr val="336699"/>
              </a:solidFill>
              <a:latin typeface="黑体" panose="02010609060101010101" pitchFamily="49" charset="-122"/>
              <a:ea typeface="黑体" panose="02010609060101010101" pitchFamily="49" charset="-122"/>
            </a:endParaRPr>
          </a:p>
        </p:txBody>
      </p:sp>
      <p:sp>
        <p:nvSpPr>
          <p:cNvPr id="6158" name="文本框 22"/>
          <p:cNvSpPr txBox="1"/>
          <p:nvPr/>
        </p:nvSpPr>
        <p:spPr>
          <a:xfrm>
            <a:off x="5513331" y="4928819"/>
            <a:ext cx="679581" cy="338554"/>
          </a:xfrm>
          <a:prstGeom prst="rect">
            <a:avLst/>
          </a:prstGeom>
          <a:noFill/>
          <a:ln w="9525">
            <a:noFill/>
          </a:ln>
        </p:spPr>
        <p:txBody>
          <a:bodyPr wrap="squar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1996</a:t>
            </a:r>
            <a:endParaRPr lang="en-US" altLang="zh-CN" sz="1600" b="0" dirty="0">
              <a:solidFill>
                <a:srgbClr val="336699"/>
              </a:solidFill>
              <a:latin typeface="黑体" panose="02010609060101010101" pitchFamily="49" charset="-122"/>
              <a:ea typeface="黑体" panose="02010609060101010101" pitchFamily="49" charset="-122"/>
            </a:endParaRPr>
          </a:p>
        </p:txBody>
      </p:sp>
      <p:sp>
        <p:nvSpPr>
          <p:cNvPr id="6160" name="Text Box 26"/>
          <p:cNvSpPr txBox="1"/>
          <p:nvPr/>
        </p:nvSpPr>
        <p:spPr>
          <a:xfrm>
            <a:off x="1179830" y="4525010"/>
            <a:ext cx="546100" cy="366713"/>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endParaRPr lang="zh-CN" altLang="en-US" b="0" dirty="0">
              <a:solidFill>
                <a:srgbClr val="336699"/>
              </a:solidFill>
              <a:latin typeface="Arial" panose="020B0604020202020204" pitchFamily="34" charset="0"/>
              <a:ea typeface="宋体" panose="02010600030101010101" pitchFamily="2" charset="-122"/>
            </a:endParaRPr>
          </a:p>
        </p:txBody>
      </p:sp>
      <p:sp>
        <p:nvSpPr>
          <p:cNvPr id="6163" name="Text Box 31"/>
          <p:cNvSpPr txBox="1"/>
          <p:nvPr/>
        </p:nvSpPr>
        <p:spPr>
          <a:xfrm>
            <a:off x="7803198" y="4518343"/>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endParaRPr lang="zh-CN" altLang="en-US" b="0" dirty="0">
              <a:solidFill>
                <a:srgbClr val="336699"/>
              </a:solidFill>
              <a:latin typeface="Arial" panose="020B0604020202020204" pitchFamily="34" charset="0"/>
              <a:ea typeface="宋体" panose="02010600030101010101" pitchFamily="2" charset="-122"/>
            </a:endParaRPr>
          </a:p>
        </p:txBody>
      </p:sp>
      <p:sp>
        <p:nvSpPr>
          <p:cNvPr id="6164" name="Text Box 29"/>
          <p:cNvSpPr txBox="1"/>
          <p:nvPr/>
        </p:nvSpPr>
        <p:spPr>
          <a:xfrm>
            <a:off x="3355340" y="4512628"/>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endParaRPr lang="zh-CN" altLang="en-US" b="0" dirty="0">
              <a:solidFill>
                <a:srgbClr val="336699"/>
              </a:solidFill>
              <a:latin typeface="Arial" panose="020B0604020202020204" pitchFamily="34" charset="0"/>
              <a:ea typeface="宋体" panose="02010600030101010101" pitchFamily="2" charset="-122"/>
            </a:endParaRPr>
          </a:p>
        </p:txBody>
      </p:sp>
      <p:sp>
        <p:nvSpPr>
          <p:cNvPr id="6165" name="Text Box 29"/>
          <p:cNvSpPr txBox="1"/>
          <p:nvPr/>
        </p:nvSpPr>
        <p:spPr>
          <a:xfrm>
            <a:off x="5535295" y="4518343"/>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endParaRPr lang="zh-CN" altLang="en-US" b="0" dirty="0">
              <a:solidFill>
                <a:srgbClr val="336699"/>
              </a:solidFill>
              <a:latin typeface="Arial" panose="020B0604020202020204" pitchFamily="34" charset="0"/>
              <a:ea typeface="宋体" panose="02010600030101010101" pitchFamily="2" charset="-122"/>
            </a:endParaRPr>
          </a:p>
        </p:txBody>
      </p:sp>
      <p:pic>
        <p:nvPicPr>
          <p:cNvPr id="25" name="图片 24"/>
          <p:cNvPicPr>
            <a:picLocks noChangeAspect="1"/>
          </p:cNvPicPr>
          <p:nvPr/>
        </p:nvPicPr>
        <p:blipFill>
          <a:blip r:embed="rId1"/>
          <a:stretch>
            <a:fillRect/>
          </a:stretch>
        </p:blipFill>
        <p:spPr>
          <a:xfrm>
            <a:off x="0" y="2032"/>
            <a:ext cx="9144000" cy="1103376"/>
          </a:xfrm>
          <a:prstGeom prst="rect">
            <a:avLst/>
          </a:prstGeom>
        </p:spPr>
      </p:pic>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30" name="文本框 9"/>
          <p:cNvSpPr txBox="1"/>
          <p:nvPr/>
        </p:nvSpPr>
        <p:spPr>
          <a:xfrm>
            <a:off x="3327968" y="4928819"/>
            <a:ext cx="679581" cy="338554"/>
          </a:xfrm>
          <a:prstGeom prst="rect">
            <a:avLst/>
          </a:prstGeom>
          <a:noFill/>
          <a:ln w="9525">
            <a:noFill/>
          </a:ln>
        </p:spPr>
        <p:txBody>
          <a:bodyPr wrap="square" anchor="t">
            <a:spAutoFit/>
          </a:bodyPr>
          <a:lstStyle/>
          <a:p>
            <a:r>
              <a:rPr lang="en-US" altLang="zh-CN" sz="1600" dirty="0">
                <a:solidFill>
                  <a:srgbClr val="336699"/>
                </a:solidFill>
                <a:latin typeface="黑体" panose="02010609060101010101" pitchFamily="49" charset="-122"/>
                <a:ea typeface="黑体" panose="02010609060101010101" pitchFamily="49" charset="-122"/>
              </a:rPr>
              <a:t>1971</a:t>
            </a:r>
            <a:endParaRPr lang="en-US" altLang="zh-CN" sz="1600" b="0" dirty="0">
              <a:solidFill>
                <a:srgbClr val="336699"/>
              </a:solidFill>
              <a:latin typeface="黑体" panose="02010609060101010101" pitchFamily="49" charset="-122"/>
              <a:ea typeface="黑体" panose="02010609060101010101" pitchFamily="49" charset="-122"/>
            </a:endParaRPr>
          </a:p>
        </p:txBody>
      </p:sp>
      <p:sp>
        <p:nvSpPr>
          <p:cNvPr id="31" name="文本框 13"/>
          <p:cNvSpPr txBox="1"/>
          <p:nvPr/>
        </p:nvSpPr>
        <p:spPr>
          <a:xfrm>
            <a:off x="489765" y="5316404"/>
            <a:ext cx="1864568" cy="1274195"/>
          </a:xfrm>
          <a:prstGeom prst="rect">
            <a:avLst/>
          </a:prstGeom>
          <a:noFill/>
          <a:ln w="9525">
            <a:noFill/>
          </a:ln>
        </p:spPr>
        <p:txBody>
          <a:bodyPr wrap="square" anchor="t">
            <a:spAutoFit/>
          </a:bodyPr>
          <a:lstStyle/>
          <a:p>
            <a:pPr>
              <a:lnSpc>
                <a:spcPct val="120000"/>
              </a:lnSpc>
            </a:pP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保护表演者、录音制品制作者和广播组织公约</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，简称</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罗马公约</a:t>
            </a:r>
            <a:r>
              <a:rPr lang="en-US" altLang="zh-CN" sz="1600" dirty="0">
                <a:latin typeface="华文楷体" panose="02010600040101010101" pitchFamily="2" charset="-122"/>
                <a:ea typeface="华文楷体" panose="02010600040101010101" pitchFamily="2" charset="-122"/>
              </a:rPr>
              <a:t>》</a:t>
            </a:r>
            <a:endParaRPr lang="zh-CN" altLang="en-US" sz="1600" dirty="0">
              <a:latin typeface="华文楷体" panose="02010600040101010101" pitchFamily="2" charset="-122"/>
              <a:ea typeface="华文楷体" panose="02010600040101010101" pitchFamily="2" charset="-122"/>
            </a:endParaRPr>
          </a:p>
        </p:txBody>
      </p:sp>
      <p:sp>
        <p:nvSpPr>
          <p:cNvPr id="32" name="文本框 17"/>
          <p:cNvSpPr txBox="1"/>
          <p:nvPr/>
        </p:nvSpPr>
        <p:spPr>
          <a:xfrm>
            <a:off x="2598172" y="5337830"/>
            <a:ext cx="2075428" cy="1274195"/>
          </a:xfrm>
          <a:prstGeom prst="rect">
            <a:avLst/>
          </a:prstGeom>
          <a:noFill/>
          <a:ln w="9525">
            <a:noFill/>
          </a:ln>
        </p:spPr>
        <p:txBody>
          <a:bodyPr wrap="square" anchor="t">
            <a:spAutoFit/>
          </a:bodyPr>
          <a:lstStyle/>
          <a:p>
            <a:pPr>
              <a:lnSpc>
                <a:spcPct val="120000"/>
              </a:lnSpc>
            </a:pP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保护</a:t>
            </a:r>
            <a:r>
              <a:rPr lang="zh-CN" altLang="en-US" sz="1600" b="1" dirty="0">
                <a:latin typeface="华文楷体" panose="02010600040101010101" pitchFamily="2" charset="-122"/>
                <a:ea typeface="华文楷体" panose="02010600040101010101" pitchFamily="2" charset="-122"/>
              </a:rPr>
              <a:t>录音制品</a:t>
            </a:r>
            <a:r>
              <a:rPr lang="zh-CN" altLang="en-US" sz="1600" dirty="0">
                <a:latin typeface="华文楷体" panose="02010600040101010101" pitchFamily="2" charset="-122"/>
                <a:ea typeface="华文楷体" panose="02010600040101010101" pitchFamily="2" charset="-122"/>
              </a:rPr>
              <a:t>制作者防止未经许可复制其录音制品公约</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，简称</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录音制品公约</a:t>
            </a:r>
            <a:r>
              <a:rPr lang="en-US" altLang="zh-CN" sz="1600" dirty="0">
                <a:latin typeface="华文楷体" panose="02010600040101010101" pitchFamily="2" charset="-122"/>
                <a:ea typeface="华文楷体" panose="02010600040101010101" pitchFamily="2" charset="-122"/>
              </a:rPr>
              <a:t>》</a:t>
            </a:r>
            <a:endParaRPr lang="zh-CN" altLang="en-US" sz="1600" dirty="0">
              <a:solidFill>
                <a:srgbClr val="FF0000"/>
              </a:solidFill>
              <a:latin typeface="华文楷体" panose="02010600040101010101" pitchFamily="2" charset="-122"/>
              <a:ea typeface="华文楷体" panose="02010600040101010101" pitchFamily="2" charset="-122"/>
            </a:endParaRPr>
          </a:p>
        </p:txBody>
      </p:sp>
      <p:sp>
        <p:nvSpPr>
          <p:cNvPr id="35" name="文本框 22"/>
          <p:cNvSpPr txBox="1"/>
          <p:nvPr/>
        </p:nvSpPr>
        <p:spPr>
          <a:xfrm>
            <a:off x="7759764" y="4929946"/>
            <a:ext cx="643825" cy="338554"/>
          </a:xfrm>
          <a:prstGeom prst="rect">
            <a:avLst/>
          </a:prstGeom>
          <a:noFill/>
          <a:ln w="9525">
            <a:noFill/>
          </a:ln>
        </p:spPr>
        <p:txBody>
          <a:bodyPr wrap="square" anchor="t">
            <a:spAutoFit/>
          </a:bodyPr>
          <a:lstStyle/>
          <a:p>
            <a:r>
              <a:rPr lang="en-US" altLang="zh-CN" sz="1600" dirty="0">
                <a:solidFill>
                  <a:srgbClr val="336699"/>
                </a:solidFill>
                <a:latin typeface="黑体" panose="02010609060101010101" pitchFamily="49" charset="-122"/>
                <a:ea typeface="黑体" panose="02010609060101010101" pitchFamily="49" charset="-122"/>
              </a:rPr>
              <a:t>2012</a:t>
            </a:r>
            <a:endParaRPr lang="en-US" altLang="zh-CN" sz="1600" b="0" dirty="0">
              <a:solidFill>
                <a:srgbClr val="336699"/>
              </a:solidFill>
              <a:latin typeface="黑体" panose="02010609060101010101" pitchFamily="49" charset="-122"/>
              <a:ea typeface="黑体" panose="02010609060101010101" pitchFamily="49" charset="-122"/>
            </a:endParaRPr>
          </a:p>
        </p:txBody>
      </p:sp>
      <p:sp>
        <p:nvSpPr>
          <p:cNvPr id="37" name="文本框 24"/>
          <p:cNvSpPr txBox="1"/>
          <p:nvPr/>
        </p:nvSpPr>
        <p:spPr>
          <a:xfrm>
            <a:off x="4808099" y="5334632"/>
            <a:ext cx="2049901" cy="978729"/>
          </a:xfrm>
          <a:prstGeom prst="rect">
            <a:avLst/>
          </a:prstGeom>
          <a:noFill/>
          <a:ln w="9525">
            <a:noFill/>
          </a:ln>
        </p:spPr>
        <p:txBody>
          <a:bodyPr wrap="square" anchor="t">
            <a:spAutoFit/>
          </a:bodyPr>
          <a:lstStyle/>
          <a:p>
            <a:pPr>
              <a:lnSpc>
                <a:spcPct val="120000"/>
              </a:lnSpc>
            </a:pP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世界知识产权组织</a:t>
            </a:r>
            <a:r>
              <a:rPr lang="zh-CN" altLang="en-US" sz="1600" b="1" dirty="0">
                <a:latin typeface="华文楷体" panose="02010600040101010101" pitchFamily="2" charset="-122"/>
                <a:ea typeface="华文楷体" panose="02010600040101010101" pitchFamily="2" charset="-122"/>
              </a:rPr>
              <a:t>表演和录音制品</a:t>
            </a:r>
            <a:r>
              <a:rPr lang="zh-CN" altLang="en-US" sz="1600" dirty="0">
                <a:latin typeface="华文楷体" panose="02010600040101010101" pitchFamily="2" charset="-122"/>
                <a:ea typeface="华文楷体" panose="02010600040101010101" pitchFamily="2" charset="-122"/>
              </a:rPr>
              <a:t>条约</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，简称</a:t>
            </a:r>
            <a:r>
              <a:rPr lang="en-US" altLang="zh-CN" sz="1600" dirty="0">
                <a:latin typeface="华文楷体" panose="02010600040101010101" pitchFamily="2" charset="-122"/>
                <a:ea typeface="华文楷体" panose="02010600040101010101" pitchFamily="2" charset="-122"/>
              </a:rPr>
              <a:t>WPPT</a:t>
            </a:r>
            <a:endParaRPr lang="zh-CN" altLang="en-US" sz="1600" dirty="0">
              <a:latin typeface="华文楷体" panose="02010600040101010101" pitchFamily="2" charset="-122"/>
              <a:ea typeface="华文楷体" panose="02010600040101010101" pitchFamily="2" charset="-122"/>
            </a:endParaRPr>
          </a:p>
        </p:txBody>
      </p:sp>
      <p:sp>
        <p:nvSpPr>
          <p:cNvPr id="24" name="圆角矩形 6146"/>
          <p:cNvSpPr/>
          <p:nvPr/>
        </p:nvSpPr>
        <p:spPr>
          <a:xfrm>
            <a:off x="508119" y="1211051"/>
            <a:ext cx="469876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en-US" altLang="zh-CN" sz="2400" dirty="0">
                <a:solidFill>
                  <a:schemeClr val="bg1"/>
                </a:solidFill>
                <a:latin typeface="Arial" panose="020B0604020202020204" pitchFamily="34" charset="0"/>
                <a:ea typeface="黑体" panose="02010609060101010101" pitchFamily="49" charset="-122"/>
              </a:rPr>
              <a:t>3</a:t>
            </a:r>
            <a:r>
              <a:rPr lang="zh-CN" altLang="en-US" sz="2400" dirty="0">
                <a:solidFill>
                  <a:schemeClr val="bg1"/>
                </a:solidFill>
                <a:latin typeface="Arial" panose="020B0604020202020204" pitchFamily="34" charset="0"/>
                <a:ea typeface="黑体" panose="02010609060101010101" pitchFamily="49" charset="-122"/>
              </a:rPr>
              <a:t>、邻接权的产生与国际公约</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28" name="内容占位符 2"/>
          <p:cNvSpPr txBox="1"/>
          <p:nvPr/>
        </p:nvSpPr>
        <p:spPr>
          <a:xfrm>
            <a:off x="276405" y="1891369"/>
            <a:ext cx="2324555" cy="2677774"/>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不减损原则</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不影响文学艺术作品的版权保护</a:t>
            </a:r>
            <a:endParaRPr lang="en-US" altLang="zh-CN" sz="1800"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国民待遇原则</a:t>
            </a:r>
            <a:endParaRPr lang="en-US" altLang="zh-CN" sz="1800" b="1" dirty="0">
              <a:solidFill>
                <a:srgbClr val="FF0000"/>
              </a:solidFill>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权利</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复制、广播和向公众传播</a:t>
            </a:r>
            <a:endParaRPr lang="en-US" altLang="zh-CN" sz="1800"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限制</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私人使用、时事报道、暂时录制、教学科研</a:t>
            </a:r>
            <a:endParaRPr lang="en-US" altLang="zh-CN" sz="1800" dirty="0">
              <a:latin typeface="楷体" panose="02010609060101010101" pitchFamily="49" charset="-122"/>
              <a:ea typeface="楷体" panose="02010609060101010101" pitchFamily="49" charset="-122"/>
            </a:endParaRPr>
          </a:p>
        </p:txBody>
      </p:sp>
      <p:sp>
        <p:nvSpPr>
          <p:cNvPr id="29" name="内容占位符 2"/>
          <p:cNvSpPr txBox="1"/>
          <p:nvPr/>
        </p:nvSpPr>
        <p:spPr>
          <a:xfrm>
            <a:off x="2704646" y="1891369"/>
            <a:ext cx="1857194" cy="2670470"/>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权利扩张</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防止未经同意而制作的复制品的</a:t>
            </a:r>
            <a:r>
              <a:rPr lang="zh-CN" altLang="en-US" sz="1800" b="1" dirty="0">
                <a:latin typeface="楷体" panose="02010609060101010101" pitchFamily="49" charset="-122"/>
                <a:ea typeface="楷体" panose="02010609060101010101" pitchFamily="49" charset="-122"/>
              </a:rPr>
              <a:t>进口及发行</a:t>
            </a:r>
            <a:endParaRPr lang="en-US" altLang="zh-CN" sz="1800" b="1"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限制限缩</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教学科研</a:t>
            </a:r>
            <a:endParaRPr lang="en-US" altLang="zh-CN" sz="1800" dirty="0">
              <a:latin typeface="楷体" panose="02010609060101010101" pitchFamily="49" charset="-122"/>
              <a:ea typeface="楷体" panose="02010609060101010101" pitchFamily="49" charset="-122"/>
            </a:endParaRPr>
          </a:p>
        </p:txBody>
      </p:sp>
      <p:sp>
        <p:nvSpPr>
          <p:cNvPr id="33" name="内容占位符 2"/>
          <p:cNvSpPr txBox="1"/>
          <p:nvPr/>
        </p:nvSpPr>
        <p:spPr>
          <a:xfrm>
            <a:off x="4643120" y="1891369"/>
            <a:ext cx="2387600" cy="2675206"/>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不减损原则</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不减损依据其他条约产生的权利与义务，不触动或以任何方式影响对文学和艺术作品版权的保护</a:t>
            </a:r>
            <a:endParaRPr lang="en-US" altLang="zh-CN" sz="1800"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权利扩张</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向公众提供权、出租权</a:t>
            </a:r>
            <a:endParaRPr lang="en-US" altLang="zh-CN" sz="1800" dirty="0">
              <a:latin typeface="楷体" panose="02010609060101010101" pitchFamily="49" charset="-122"/>
              <a:ea typeface="楷体" panose="02010609060101010101" pitchFamily="49" charset="-122"/>
            </a:endParaRPr>
          </a:p>
        </p:txBody>
      </p:sp>
      <p:sp>
        <p:nvSpPr>
          <p:cNvPr id="36" name="内容占位符 2"/>
          <p:cNvSpPr txBox="1"/>
          <p:nvPr/>
        </p:nvSpPr>
        <p:spPr>
          <a:xfrm>
            <a:off x="7122160" y="1888801"/>
            <a:ext cx="1786075" cy="2677775"/>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不减损原则</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不减损缔约方依</a:t>
            </a:r>
            <a:r>
              <a:rPr lang="en-US" altLang="zh-CN" sz="1800" dirty="0">
                <a:latin typeface="楷体" panose="02010609060101010101" pitchFamily="49" charset="-122"/>
                <a:ea typeface="楷体" panose="02010609060101010101" pitchFamily="49" charset="-122"/>
              </a:rPr>
              <a:t>WPPT</a:t>
            </a:r>
            <a:r>
              <a:rPr lang="zh-CN" altLang="en-US" sz="1800" dirty="0">
                <a:latin typeface="楷体" panose="02010609060101010101" pitchFamily="49" charset="-122"/>
                <a:ea typeface="楷体" panose="02010609060101010101" pitchFamily="49" charset="-122"/>
              </a:rPr>
              <a:t>或罗马公约所承担的义务</a:t>
            </a:r>
            <a:endParaRPr lang="en-US" altLang="zh-CN" sz="1800"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全面保护</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声音</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视听；录制</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现场</a:t>
            </a:r>
            <a:endParaRPr lang="en-US" altLang="zh-CN" sz="18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160"/>
                                        </p:tgtEl>
                                        <p:attrNameLst>
                                          <p:attrName>style.visibility</p:attrName>
                                        </p:attrNameLst>
                                      </p:cBhvr>
                                      <p:to>
                                        <p:strVal val="visible"/>
                                      </p:to>
                                    </p:set>
                                    <p:animEffect transition="in" filter="randombar(horizontal)">
                                      <p:cBhvr>
                                        <p:cTn id="7" dur="500"/>
                                        <p:tgtEl>
                                          <p:spTgt spid="616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randombar(horizontal)">
                                      <p:cBhvr>
                                        <p:cTn id="10" dur="500"/>
                                        <p:tgtEl>
                                          <p:spTgt spid="615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500"/>
                                        <p:tgtEl>
                                          <p:spTgt spid="3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164"/>
                                        </p:tgtEl>
                                        <p:attrNameLst>
                                          <p:attrName>style.visibility</p:attrName>
                                        </p:attrNameLst>
                                      </p:cBhvr>
                                      <p:to>
                                        <p:strVal val="visible"/>
                                      </p:to>
                                    </p:set>
                                    <p:animEffect transition="in" filter="barn(inVertical)">
                                      <p:cBhvr>
                                        <p:cTn id="21" dur="500"/>
                                        <p:tgtEl>
                                          <p:spTgt spid="616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arn(inVertical)">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6165"/>
                                        </p:tgtEl>
                                        <p:attrNameLst>
                                          <p:attrName>style.visibility</p:attrName>
                                        </p:attrNameLst>
                                      </p:cBhvr>
                                      <p:to>
                                        <p:strVal val="visible"/>
                                      </p:to>
                                    </p:set>
                                    <p:animEffect transition="in" filter="circle(in)">
                                      <p:cBhvr>
                                        <p:cTn id="35" dur="2000"/>
                                        <p:tgtEl>
                                          <p:spTgt spid="6165"/>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6158"/>
                                        </p:tgtEl>
                                        <p:attrNameLst>
                                          <p:attrName>style.visibility</p:attrName>
                                        </p:attrNameLst>
                                      </p:cBhvr>
                                      <p:to>
                                        <p:strVal val="visible"/>
                                      </p:to>
                                    </p:set>
                                    <p:animEffect transition="in" filter="circle(in)">
                                      <p:cBhvr>
                                        <p:cTn id="38" dur="2000"/>
                                        <p:tgtEl>
                                          <p:spTgt spid="6158"/>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circle(in)">
                                      <p:cBhvr>
                                        <p:cTn id="41" dur="2000"/>
                                        <p:tgtEl>
                                          <p:spTgt spid="37"/>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circle(in)">
                                      <p:cBhvr>
                                        <p:cTn id="44" dur="20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163"/>
                                        </p:tgtEl>
                                        <p:attrNameLst>
                                          <p:attrName>style.visibility</p:attrName>
                                        </p:attrNameLst>
                                      </p:cBhvr>
                                      <p:to>
                                        <p:strVal val="visible"/>
                                      </p:to>
                                    </p:set>
                                    <p:anim calcmode="lin" valueType="num">
                                      <p:cBhvr additive="base">
                                        <p:cTn id="49" dur="500" fill="hold"/>
                                        <p:tgtEl>
                                          <p:spTgt spid="6163"/>
                                        </p:tgtEl>
                                        <p:attrNameLst>
                                          <p:attrName>ppt_x</p:attrName>
                                        </p:attrNameLst>
                                      </p:cBhvr>
                                      <p:tavLst>
                                        <p:tav tm="0">
                                          <p:val>
                                            <p:strVal val="#ppt_x"/>
                                          </p:val>
                                        </p:tav>
                                        <p:tav tm="100000">
                                          <p:val>
                                            <p:strVal val="#ppt_x"/>
                                          </p:val>
                                        </p:tav>
                                      </p:tavLst>
                                    </p:anim>
                                    <p:anim calcmode="lin" valueType="num">
                                      <p:cBhvr additive="base">
                                        <p:cTn id="50" dur="500" fill="hold"/>
                                        <p:tgtEl>
                                          <p:spTgt spid="616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ppt_x"/>
                                          </p:val>
                                        </p:tav>
                                        <p:tav tm="100000">
                                          <p:val>
                                            <p:strVal val="#ppt_x"/>
                                          </p:val>
                                        </p:tav>
                                      </p:tavLst>
                                    </p:anim>
                                    <p:anim calcmode="lin" valueType="num">
                                      <p:cBhvr additive="base">
                                        <p:cTn id="54" dur="500" fill="hold"/>
                                        <p:tgtEl>
                                          <p:spTgt spid="3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149"/>
                                        </p:tgtEl>
                                        <p:attrNameLst>
                                          <p:attrName>style.visibility</p:attrName>
                                        </p:attrNameLst>
                                      </p:cBhvr>
                                      <p:to>
                                        <p:strVal val="visible"/>
                                      </p:to>
                                    </p:set>
                                    <p:anim calcmode="lin" valueType="num">
                                      <p:cBhvr additive="base">
                                        <p:cTn id="57" dur="500" fill="hold"/>
                                        <p:tgtEl>
                                          <p:spTgt spid="6149"/>
                                        </p:tgtEl>
                                        <p:attrNameLst>
                                          <p:attrName>ppt_x</p:attrName>
                                        </p:attrNameLst>
                                      </p:cBhvr>
                                      <p:tavLst>
                                        <p:tav tm="0">
                                          <p:val>
                                            <p:strVal val="#ppt_x"/>
                                          </p:val>
                                        </p:tav>
                                        <p:tav tm="100000">
                                          <p:val>
                                            <p:strVal val="#ppt_x"/>
                                          </p:val>
                                        </p:tav>
                                      </p:tavLst>
                                    </p:anim>
                                    <p:anim calcmode="lin" valueType="num">
                                      <p:cBhvr additive="base">
                                        <p:cTn id="58" dur="500" fill="hold"/>
                                        <p:tgtEl>
                                          <p:spTgt spid="614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6152" grpId="0"/>
      <p:bldP spid="6158" grpId="0"/>
      <p:bldP spid="6160" grpId="0"/>
      <p:bldP spid="6163" grpId="0"/>
      <p:bldP spid="6164" grpId="0"/>
      <p:bldP spid="6165" grpId="0"/>
      <p:bldP spid="30" grpId="0"/>
      <p:bldP spid="31" grpId="0"/>
      <p:bldP spid="32" grpId="0"/>
      <p:bldP spid="35" grpId="0"/>
      <p:bldP spid="37" grpId="0"/>
      <p:bldP spid="28" grpId="0" bldLvl="0" animBg="1"/>
      <p:bldP spid="29" grpId="0" bldLvl="0" animBg="1"/>
      <p:bldP spid="33" grpId="0" bldLvl="0" animBg="1"/>
      <p:bldP spid="3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2032"/>
            <a:ext cx="9144000" cy="1103376"/>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Text Box 4"/>
          <p:cNvSpPr txBox="1">
            <a:spLocks noChangeArrowheads="1"/>
          </p:cNvSpPr>
          <p:nvPr/>
        </p:nvSpPr>
        <p:spPr bwMode="auto">
          <a:xfrm>
            <a:off x="2190116" y="1456035"/>
            <a:ext cx="44729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二、</a:t>
            </a:r>
            <a:r>
              <a:rPr lang="zh-CN" altLang="en-US" sz="2800" b="1" dirty="0">
                <a:ea typeface="黑体" panose="02010609060101010101" pitchFamily="49" charset="-122"/>
                <a:sym typeface="+mn-ea"/>
              </a:rPr>
              <a:t>邻接权与</a:t>
            </a:r>
            <a:r>
              <a:rPr lang="zh-CN" altLang="en-US" sz="2800" b="1" dirty="0">
                <a:ea typeface="黑体" panose="02010609060101010101" pitchFamily="49" charset="-122"/>
                <a:sym typeface="+mn-ea"/>
              </a:rPr>
              <a:t>著作权</a:t>
            </a:r>
            <a:r>
              <a:rPr lang="zh-CN" altLang="en-US" sz="2800" b="1" dirty="0">
                <a:ea typeface="黑体" panose="02010609060101010101" pitchFamily="49" charset="-122"/>
              </a:rPr>
              <a:t>的关系</a:t>
            </a:r>
            <a:endParaRPr lang="zh-CN" altLang="en-US" sz="2800" b="1" dirty="0">
              <a:ea typeface="黑体" panose="02010609060101010101" pitchFamily="49" charset="-122"/>
            </a:endParaRPr>
          </a:p>
        </p:txBody>
      </p:sp>
      <p:sp>
        <p:nvSpPr>
          <p:cNvPr id="9" name="圆角矩形 6146"/>
          <p:cNvSpPr/>
          <p:nvPr/>
        </p:nvSpPr>
        <p:spPr>
          <a:xfrm>
            <a:off x="736839" y="2429382"/>
            <a:ext cx="349988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sym typeface="+mn-ea"/>
              </a:rPr>
              <a:t>邻接权</a:t>
            </a:r>
            <a:r>
              <a:rPr lang="zh-CN" altLang="en-US" sz="2400" dirty="0">
                <a:solidFill>
                  <a:schemeClr val="bg1"/>
                </a:solidFill>
                <a:latin typeface="Arial" panose="020B0604020202020204" pitchFamily="34" charset="0"/>
                <a:ea typeface="黑体" panose="02010609060101010101" pitchFamily="49" charset="-122"/>
              </a:rPr>
              <a:t>与</a:t>
            </a:r>
            <a:r>
              <a:rPr lang="zh-CN" altLang="en-US" sz="2400" dirty="0">
                <a:solidFill>
                  <a:schemeClr val="bg1"/>
                </a:solidFill>
                <a:latin typeface="Arial" panose="020B0604020202020204" pitchFamily="34" charset="0"/>
                <a:ea typeface="黑体" panose="02010609060101010101" pitchFamily="49" charset="-122"/>
                <a:sym typeface="+mn-ea"/>
              </a:rPr>
              <a:t>著作权</a:t>
            </a:r>
            <a:r>
              <a:rPr lang="zh-CN" altLang="en-US" sz="2400" dirty="0">
                <a:solidFill>
                  <a:schemeClr val="bg1"/>
                </a:solidFill>
                <a:latin typeface="Arial" panose="020B0604020202020204" pitchFamily="34" charset="0"/>
                <a:ea typeface="黑体" panose="02010609060101010101" pitchFamily="49" charset="-122"/>
              </a:rPr>
              <a:t>的区别</a:t>
            </a:r>
            <a:endParaRPr lang="zh-CN" altLang="en-US" sz="2400" dirty="0">
              <a:solidFill>
                <a:schemeClr val="bg1"/>
              </a:solidFill>
              <a:latin typeface="Arial" panose="020B0604020202020204" pitchFamily="34" charset="0"/>
              <a:ea typeface="黑体" panose="02010609060101010101" pitchFamily="49" charset="-122"/>
            </a:endParaRPr>
          </a:p>
        </p:txBody>
      </p:sp>
      <p:sp>
        <p:nvSpPr>
          <p:cNvPr id="11" name="文本框 10"/>
          <p:cNvSpPr txBox="1"/>
          <p:nvPr/>
        </p:nvSpPr>
        <p:spPr>
          <a:xfrm>
            <a:off x="1024890" y="3051810"/>
            <a:ext cx="7519670" cy="2584450"/>
          </a:xfrm>
          <a:prstGeom prst="rect">
            <a:avLst/>
          </a:prstGeom>
          <a:noFill/>
          <a:ln w="9525">
            <a:noFill/>
          </a:ln>
        </p:spPr>
        <p:txBody>
          <a:bodyPr wrap="square">
            <a:sp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权利的产生原因：</a:t>
            </a:r>
            <a:r>
              <a:rPr lang="zh-CN" altLang="en-US" sz="2000" dirty="0">
                <a:latin typeface="楷体" panose="02010609060101010101" pitchFamily="49" charset="-122"/>
                <a:ea typeface="楷体" panose="02010609060101010101" pitchFamily="49" charset="-122"/>
                <a:sym typeface="+mn-ea"/>
              </a:rPr>
              <a:t>传播活动中投入的资金和劳动</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Vs</a:t>
            </a:r>
            <a:r>
              <a:rPr lang="zh-CN" altLang="en-US"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sym typeface="+mn-ea"/>
              </a:rPr>
              <a:t>创作</a:t>
            </a:r>
            <a:endParaRPr lang="en-US" altLang="zh-CN"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权利主体：</a:t>
            </a:r>
            <a:r>
              <a:rPr lang="zh-CN" altLang="en-US" sz="2000" dirty="0">
                <a:latin typeface="楷体" panose="02010609060101010101" pitchFamily="49" charset="-122"/>
                <a:ea typeface="楷体" panose="02010609060101010101" pitchFamily="49" charset="-122"/>
                <a:sym typeface="+mn-ea"/>
              </a:rPr>
              <a:t>法人与非法人组织为主</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Vs </a:t>
            </a:r>
            <a:r>
              <a:rPr lang="zh-CN" altLang="en-US" sz="2000" dirty="0">
                <a:latin typeface="楷体" panose="02010609060101010101" pitchFamily="49" charset="-122"/>
                <a:ea typeface="楷体" panose="02010609060101010101" pitchFamily="49" charset="-122"/>
                <a:sym typeface="+mn-ea"/>
              </a:rPr>
              <a:t>自然人为主</a:t>
            </a:r>
            <a:endParaRPr lang="zh-CN" altLang="en-US"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权利对象：</a:t>
            </a:r>
            <a:r>
              <a:rPr lang="zh-CN" altLang="en-US" sz="2000" dirty="0">
                <a:latin typeface="楷体" panose="02010609060101010101" pitchFamily="49" charset="-122"/>
                <a:ea typeface="楷体" panose="02010609060101010101" pitchFamily="49" charset="-122"/>
                <a:sym typeface="+mn-ea"/>
              </a:rPr>
              <a:t>作品的传播形式或媒介</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Vs </a:t>
            </a:r>
            <a:r>
              <a:rPr lang="zh-CN" altLang="en-US" sz="2000" dirty="0">
                <a:latin typeface="楷体" panose="02010609060101010101" pitchFamily="49" charset="-122"/>
                <a:ea typeface="楷体" panose="02010609060101010101" pitchFamily="49" charset="-122"/>
                <a:sym typeface="+mn-ea"/>
              </a:rPr>
              <a:t>具有独创性的作品</a:t>
            </a:r>
            <a:endParaRPr lang="zh-CN" altLang="en-US"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权利内容：</a:t>
            </a:r>
            <a:r>
              <a:rPr lang="zh-CN" altLang="en-US" sz="2000" dirty="0">
                <a:latin typeface="楷体" panose="02010609060101010101" pitchFamily="49" charset="-122"/>
                <a:ea typeface="楷体" panose="02010609060101010101" pitchFamily="49" charset="-122"/>
                <a:sym typeface="+mn-ea"/>
              </a:rPr>
              <a:t>除表演者外不包括精神权利</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权项少</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Vs </a:t>
            </a:r>
            <a:r>
              <a:rPr lang="zh-CN" altLang="en-US" sz="2000" dirty="0">
                <a:latin typeface="楷体" panose="02010609060101010101" pitchFamily="49" charset="-122"/>
                <a:ea typeface="楷体" panose="02010609060101010101" pitchFamily="49" charset="-122"/>
                <a:sym typeface="+mn-ea"/>
              </a:rPr>
              <a:t>财产权利和精神权利</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内容丰富</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3200" dirty="0">
                <a:ea typeface="黑体" panose="02010609060101010101" pitchFamily="49" charset="-122"/>
              </a:rPr>
              <a:t>第二节  表演者权</a:t>
            </a:r>
            <a:endParaRPr lang="zh-CN" altLang="en-US" sz="3200" dirty="0">
              <a:ea typeface="黑体" panose="02010609060101010101" pitchFamily="49" charset="-122"/>
            </a:endParaRPr>
          </a:p>
        </p:txBody>
      </p:sp>
      <p:sp>
        <p:nvSpPr>
          <p:cNvPr id="24579" name="文本占位符 24578"/>
          <p:cNvSpPr>
            <a:spLocks noGrp="1"/>
          </p:cNvSpPr>
          <p:nvPr/>
        </p:nvSpPr>
        <p:spPr>
          <a:xfrm>
            <a:off x="1645920" y="2039938"/>
            <a:ext cx="6345079" cy="4238942"/>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表演者权的客体</a:t>
            </a:r>
            <a:endParaRPr lang="en-US" altLang="zh-CN" sz="2800" b="1" dirty="0">
              <a:effectLst/>
              <a:uFillTx/>
              <a:latin typeface="楷体" panose="02010609060101010101" pitchFamily="49" charset="-122"/>
              <a:ea typeface="楷体" panose="02010609060101010101" pitchFamily="49" charset="-122"/>
              <a:sym typeface="+mn-ea"/>
            </a:endParaRPr>
          </a:p>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表演者权的主体与归属</a:t>
            </a:r>
            <a:endParaRPr lang="zh-CN" altLang="en-US" sz="2800" b="1" dirty="0">
              <a:effectLst/>
              <a:uFillTx/>
              <a:latin typeface="楷体" panose="02010609060101010101" pitchFamily="49" charset="-122"/>
              <a:ea typeface="楷体" panose="02010609060101010101" pitchFamily="49" charset="-122"/>
              <a:sym typeface="+mn-ea"/>
            </a:endParaRPr>
          </a:p>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表演者权的内容</a:t>
            </a:r>
            <a:endParaRPr lang="zh-CN" altLang="en-US" sz="2800" b="1" dirty="0">
              <a:effectLst/>
              <a:uFillTx/>
              <a:latin typeface="楷体" panose="02010609060101010101" pitchFamily="49" charset="-122"/>
              <a:ea typeface="楷体" panose="02010609060101010101" pitchFamily="49" charset="-122"/>
              <a:sym typeface="+mn-ea"/>
            </a:endParaRPr>
          </a:p>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表演者与其他主体的关系</a:t>
            </a:r>
            <a:endParaRPr lang="zh-CN" altLang="en-US" sz="2800" b="1" dirty="0">
              <a:solidFill>
                <a:schemeClr val="tx1"/>
              </a:solidFill>
              <a:effectLst/>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文本框 12292"/>
          <p:cNvSpPr txBox="1"/>
          <p:nvPr/>
        </p:nvSpPr>
        <p:spPr>
          <a:xfrm>
            <a:off x="1119505" y="3193415"/>
            <a:ext cx="2398395" cy="1245235"/>
          </a:xfrm>
          <a:prstGeom prst="rect">
            <a:avLst/>
          </a:prstGeom>
          <a:noFill/>
          <a:ln w="9525">
            <a:solidFill>
              <a:schemeClr val="tx1"/>
            </a:solidFill>
            <a:prstDash val="solid"/>
          </a:ln>
        </p:spPr>
        <p:txBody>
          <a:bodyPr wrap="square">
            <a:spAutoFit/>
          </a:bodyPr>
          <a:lstStyle/>
          <a:p>
            <a:pPr>
              <a:lnSpc>
                <a:spcPct val="125000"/>
              </a:lnSpc>
            </a:pPr>
            <a:r>
              <a:rPr lang="zh-CN" altLang="en-US" sz="2000" dirty="0">
                <a:latin typeface="华文楷体" panose="02010600040101010101" pitchFamily="2" charset="-122"/>
                <a:ea typeface="华文楷体" panose="02010600040101010101" pitchFamily="2" charset="-122"/>
              </a:rPr>
              <a:t>表演者以自身形象、动作、声音或其组合再现作品的活动</a:t>
            </a:r>
            <a:endParaRPr lang="zh-CN" altLang="en-US" sz="2000" dirty="0">
              <a:latin typeface="华文楷体" panose="02010600040101010101" pitchFamily="2" charset="-122"/>
              <a:ea typeface="华文楷体" panose="02010600040101010101" pitchFamily="2" charset="-122"/>
            </a:endParaRPr>
          </a:p>
        </p:txBody>
      </p:sp>
      <p:sp>
        <p:nvSpPr>
          <p:cNvPr id="12294" name="左大括号 12293"/>
          <p:cNvSpPr/>
          <p:nvPr/>
        </p:nvSpPr>
        <p:spPr>
          <a:xfrm>
            <a:off x="3581401" y="1977866"/>
            <a:ext cx="185300" cy="1103789"/>
          </a:xfrm>
          <a:prstGeom prst="leftBrace">
            <a:avLst>
              <a:gd name="adj1" fmla="val 84210"/>
              <a:gd name="adj2" fmla="val 50000"/>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12295" name="文本框 12294"/>
          <p:cNvSpPr txBox="1"/>
          <p:nvPr/>
        </p:nvSpPr>
        <p:spPr>
          <a:xfrm>
            <a:off x="4090988" y="1852836"/>
            <a:ext cx="4382771" cy="400110"/>
          </a:xfrm>
          <a:prstGeom prst="rect">
            <a:avLst/>
          </a:prstGeom>
          <a:noFill/>
          <a:ln w="6350">
            <a:solidFill>
              <a:schemeClr val="tx1"/>
            </a:solidFill>
          </a:ln>
        </p:spPr>
        <p:txBody>
          <a:bodyPr wrap="square" anchor="t">
            <a:spAutoFit/>
          </a:bodyPr>
          <a:lstStyle/>
          <a:p>
            <a:r>
              <a:rPr lang="zh-CN" altLang="en-US" sz="2000" dirty="0">
                <a:latin typeface="华文楷体" panose="02010600040101010101" pitchFamily="2" charset="-122"/>
                <a:ea typeface="华文楷体" panose="02010600040101010101" pitchFamily="2" charset="-122"/>
              </a:rPr>
              <a:t>1、表现形式：声音表演、视听表演</a:t>
            </a:r>
            <a:endParaRPr lang="zh-CN" altLang="en-US" sz="2000" dirty="0">
              <a:latin typeface="华文楷体" panose="02010600040101010101" pitchFamily="2" charset="-122"/>
              <a:ea typeface="华文楷体" panose="02010600040101010101" pitchFamily="2" charset="-122"/>
            </a:endParaRPr>
          </a:p>
        </p:txBody>
      </p:sp>
      <p:sp>
        <p:nvSpPr>
          <p:cNvPr id="12296" name="文本框 12295"/>
          <p:cNvSpPr txBox="1"/>
          <p:nvPr/>
        </p:nvSpPr>
        <p:spPr>
          <a:xfrm>
            <a:off x="4091305" y="2759710"/>
            <a:ext cx="4382770" cy="398780"/>
          </a:xfrm>
          <a:prstGeom prst="rect">
            <a:avLst/>
          </a:prstGeom>
          <a:noFill/>
          <a:ln w="9525">
            <a:solidFill>
              <a:schemeClr val="tx1"/>
            </a:solidFill>
          </a:ln>
        </p:spPr>
        <p:txBody>
          <a:bodyPr wrap="square" anchor="t">
            <a:spAutoFit/>
          </a:bodyPr>
          <a:lstStyle/>
          <a:p>
            <a:r>
              <a:rPr lang="zh-CN" altLang="en-US" sz="2000" dirty="0">
                <a:latin typeface="华文楷体" panose="02010600040101010101" pitchFamily="2" charset="-122"/>
                <a:ea typeface="华文楷体" panose="02010600040101010101" pitchFamily="2" charset="-122"/>
              </a:rPr>
              <a:t>2、录制方式：录音制品、视听制品</a:t>
            </a:r>
            <a:endParaRPr lang="zh-CN" altLang="en-US" sz="2000" dirty="0">
              <a:latin typeface="华文楷体" panose="02010600040101010101" pitchFamily="2" charset="-122"/>
              <a:ea typeface="华文楷体" panose="02010600040101010101" pitchFamily="2" charset="-122"/>
            </a:endParaRPr>
          </a:p>
        </p:txBody>
      </p:sp>
      <p:pic>
        <p:nvPicPr>
          <p:cNvPr id="11" name="图片 10"/>
          <p:cNvPicPr>
            <a:picLocks noChangeAspect="1"/>
          </p:cNvPicPr>
          <p:nvPr/>
        </p:nvPicPr>
        <p:blipFill>
          <a:blip r:embed="rId1"/>
          <a:stretch>
            <a:fillRect/>
          </a:stretch>
        </p:blipFill>
        <p:spPr>
          <a:xfrm>
            <a:off x="0" y="2032"/>
            <a:ext cx="9144000" cy="1103376"/>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3" name="Text Box 4"/>
          <p:cNvSpPr txBox="1">
            <a:spLocks noChangeArrowheads="1"/>
          </p:cNvSpPr>
          <p:nvPr/>
        </p:nvSpPr>
        <p:spPr bwMode="auto">
          <a:xfrm>
            <a:off x="2726377" y="1110595"/>
            <a:ext cx="34004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一、表演者权的客体</a:t>
            </a:r>
            <a:endParaRPr lang="zh-CN" altLang="en-US" sz="2800" b="1" dirty="0">
              <a:ea typeface="黑体" panose="02010609060101010101" pitchFamily="49" charset="-122"/>
            </a:endParaRPr>
          </a:p>
        </p:txBody>
      </p:sp>
      <p:sp>
        <p:nvSpPr>
          <p:cNvPr id="3" name="箭头: 下 2"/>
          <p:cNvSpPr/>
          <p:nvPr/>
        </p:nvSpPr>
        <p:spPr>
          <a:xfrm>
            <a:off x="1732657" y="2781479"/>
            <a:ext cx="75823" cy="396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119505" y="4910455"/>
            <a:ext cx="2398395" cy="1383665"/>
          </a:xfrm>
          <a:prstGeom prst="rect">
            <a:avLst/>
          </a:prstGeom>
          <a:noFill/>
          <a:ln w="12700">
            <a:solidFill>
              <a:schemeClr val="tx1"/>
            </a:solidFill>
          </a:ln>
        </p:spPr>
        <p:txBody>
          <a:bodyPr wrap="square">
            <a:spAutoFit/>
          </a:bodyPr>
          <a:lstStyle/>
          <a:p>
            <a:pPr marL="342900" indent="-342900" defTabSz="342900" fontAlgn="base">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人身性：创作者</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创作对象</a:t>
            </a:r>
            <a:endParaRPr lang="en-US" altLang="zh-CN" sz="2000" dirty="0">
              <a:latin typeface="楷体" panose="02010609060101010101" pitchFamily="49" charset="-122"/>
              <a:ea typeface="楷体" panose="02010609060101010101" pitchFamily="49" charset="-122"/>
            </a:endParaRPr>
          </a:p>
          <a:p>
            <a:pPr marL="342900" indent="-342900" defTabSz="342900" fontAlgn="base">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复合性：再现</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创作</a:t>
            </a:r>
            <a:endParaRPr lang="zh-CN" altLang="en-US" sz="2000" dirty="0">
              <a:latin typeface="楷体" panose="02010609060101010101" pitchFamily="49" charset="-122"/>
              <a:ea typeface="楷体" panose="02010609060101010101" pitchFamily="49" charset="-122"/>
            </a:endParaRPr>
          </a:p>
        </p:txBody>
      </p:sp>
      <p:sp>
        <p:nvSpPr>
          <p:cNvPr id="15" name="箭头: 下 14"/>
          <p:cNvSpPr/>
          <p:nvPr/>
        </p:nvSpPr>
        <p:spPr>
          <a:xfrm>
            <a:off x="1694745" y="4476745"/>
            <a:ext cx="75823" cy="396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p:cNvSpPr/>
          <p:nvPr/>
        </p:nvSpPr>
        <p:spPr>
          <a:xfrm>
            <a:off x="7544177" y="3310196"/>
            <a:ext cx="75823" cy="396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2"/>
          <p:cNvSpPr>
            <a:spLocks noGrp="1"/>
          </p:cNvSpPr>
          <p:nvPr>
            <p:ph idx="1"/>
          </p:nvPr>
        </p:nvSpPr>
        <p:spPr>
          <a:xfrm>
            <a:off x="3996690" y="3865245"/>
            <a:ext cx="4382770" cy="2092960"/>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北京条约</a:t>
            </a:r>
            <a:r>
              <a:rPr lang="zh-CN" altLang="en-US" sz="2000" dirty="0">
                <a:latin typeface="楷体" panose="02010609060101010101" pitchFamily="49" charset="-122"/>
                <a:ea typeface="楷体" panose="02010609060101010101" pitchFamily="49" charset="-122"/>
              </a:rPr>
              <a:t>：视听录制品是指活动图像的体现物，不论是否伴有声音或声音体现物，从中通过某种装置可感觉、复制或传播该活动图像</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4" name="箭头: 右 3"/>
          <p:cNvSpPr/>
          <p:nvPr/>
        </p:nvSpPr>
        <p:spPr>
          <a:xfrm>
            <a:off x="2692400" y="2466698"/>
            <a:ext cx="518160" cy="91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146"/>
          <p:cNvSpPr/>
          <p:nvPr/>
        </p:nvSpPr>
        <p:spPr>
          <a:xfrm>
            <a:off x="1119189" y="2195131"/>
            <a:ext cx="1304350"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表演</a:t>
            </a:r>
            <a:endParaRPr lang="zh-CN" altLang="en-US" sz="2400" dirty="0">
              <a:solidFill>
                <a:schemeClr val="bg1"/>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fade">
                                      <p:cBhvr>
                                        <p:cTn id="12" dur="1000"/>
                                        <p:tgtEl>
                                          <p:spTgt spid="12293"/>
                                        </p:tgtEl>
                                      </p:cBhvr>
                                    </p:animEffect>
                                    <p:anim calcmode="lin" valueType="num">
                                      <p:cBhvr>
                                        <p:cTn id="13" dur="1000" fill="hold"/>
                                        <p:tgtEl>
                                          <p:spTgt spid="12293"/>
                                        </p:tgtEl>
                                        <p:attrNameLst>
                                          <p:attrName>ppt_x</p:attrName>
                                        </p:attrNameLst>
                                      </p:cBhvr>
                                      <p:tavLst>
                                        <p:tav tm="0">
                                          <p:val>
                                            <p:strVal val="#ppt_x"/>
                                          </p:val>
                                        </p:tav>
                                        <p:tav tm="100000">
                                          <p:val>
                                            <p:strVal val="#ppt_x"/>
                                          </p:val>
                                        </p:tav>
                                      </p:tavLst>
                                    </p:anim>
                                    <p:anim calcmode="lin" valueType="num">
                                      <p:cBhvr>
                                        <p:cTn id="14" dur="1000" fill="hold"/>
                                        <p:tgtEl>
                                          <p:spTgt spid="1229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294"/>
                                        </p:tgtEl>
                                        <p:attrNameLst>
                                          <p:attrName>style.visibility</p:attrName>
                                        </p:attrNameLst>
                                      </p:cBhvr>
                                      <p:to>
                                        <p:strVal val="visible"/>
                                      </p:to>
                                    </p:set>
                                    <p:animEffect transition="in" filter="fade">
                                      <p:cBhvr>
                                        <p:cTn id="31" dur="1000"/>
                                        <p:tgtEl>
                                          <p:spTgt spid="12294"/>
                                        </p:tgtEl>
                                      </p:cBhvr>
                                    </p:animEffect>
                                    <p:anim calcmode="lin" valueType="num">
                                      <p:cBhvr>
                                        <p:cTn id="32" dur="1000" fill="hold"/>
                                        <p:tgtEl>
                                          <p:spTgt spid="12294"/>
                                        </p:tgtEl>
                                        <p:attrNameLst>
                                          <p:attrName>ppt_x</p:attrName>
                                        </p:attrNameLst>
                                      </p:cBhvr>
                                      <p:tavLst>
                                        <p:tav tm="0">
                                          <p:val>
                                            <p:strVal val="#ppt_x"/>
                                          </p:val>
                                        </p:tav>
                                        <p:tav tm="100000">
                                          <p:val>
                                            <p:strVal val="#ppt_x"/>
                                          </p:val>
                                        </p:tav>
                                      </p:tavLst>
                                    </p:anim>
                                    <p:anim calcmode="lin" valueType="num">
                                      <p:cBhvr>
                                        <p:cTn id="33" dur="1000" fill="hold"/>
                                        <p:tgtEl>
                                          <p:spTgt spid="1229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295"/>
                                        </p:tgtEl>
                                        <p:attrNameLst>
                                          <p:attrName>style.visibility</p:attrName>
                                        </p:attrNameLst>
                                      </p:cBhvr>
                                      <p:to>
                                        <p:strVal val="visible"/>
                                      </p:to>
                                    </p:set>
                                    <p:animEffect transition="in" filter="fade">
                                      <p:cBhvr>
                                        <p:cTn id="36" dur="1000"/>
                                        <p:tgtEl>
                                          <p:spTgt spid="12295"/>
                                        </p:tgtEl>
                                      </p:cBhvr>
                                    </p:animEffect>
                                    <p:anim calcmode="lin" valueType="num">
                                      <p:cBhvr>
                                        <p:cTn id="37" dur="1000" fill="hold"/>
                                        <p:tgtEl>
                                          <p:spTgt spid="12295"/>
                                        </p:tgtEl>
                                        <p:attrNameLst>
                                          <p:attrName>ppt_x</p:attrName>
                                        </p:attrNameLst>
                                      </p:cBhvr>
                                      <p:tavLst>
                                        <p:tav tm="0">
                                          <p:val>
                                            <p:strVal val="#ppt_x"/>
                                          </p:val>
                                        </p:tav>
                                        <p:tav tm="100000">
                                          <p:val>
                                            <p:strVal val="#ppt_x"/>
                                          </p:val>
                                        </p:tav>
                                      </p:tavLst>
                                    </p:anim>
                                    <p:anim calcmode="lin" valueType="num">
                                      <p:cBhvr>
                                        <p:cTn id="38" dur="1000" fill="hold"/>
                                        <p:tgtEl>
                                          <p:spTgt spid="1229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2296"/>
                                        </p:tgtEl>
                                        <p:attrNameLst>
                                          <p:attrName>style.visibility</p:attrName>
                                        </p:attrNameLst>
                                      </p:cBhvr>
                                      <p:to>
                                        <p:strVal val="visible"/>
                                      </p:to>
                                    </p:set>
                                    <p:animEffect transition="in" filter="fade">
                                      <p:cBhvr>
                                        <p:cTn id="41" dur="1000"/>
                                        <p:tgtEl>
                                          <p:spTgt spid="12296"/>
                                        </p:tgtEl>
                                      </p:cBhvr>
                                    </p:animEffect>
                                    <p:anim calcmode="lin" valueType="num">
                                      <p:cBhvr>
                                        <p:cTn id="42" dur="1000" fill="hold"/>
                                        <p:tgtEl>
                                          <p:spTgt spid="12296"/>
                                        </p:tgtEl>
                                        <p:attrNameLst>
                                          <p:attrName>ppt_x</p:attrName>
                                        </p:attrNameLst>
                                      </p:cBhvr>
                                      <p:tavLst>
                                        <p:tav tm="0">
                                          <p:val>
                                            <p:strVal val="#ppt_x"/>
                                          </p:val>
                                        </p:tav>
                                        <p:tav tm="100000">
                                          <p:val>
                                            <p:strVal val="#ppt_x"/>
                                          </p:val>
                                        </p:tav>
                                      </p:tavLst>
                                    </p:anim>
                                    <p:anim calcmode="lin" valueType="num">
                                      <p:cBhvr>
                                        <p:cTn id="43" dur="1000" fill="hold"/>
                                        <p:tgtEl>
                                          <p:spTgt spid="1229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7">
                                            <p:bg/>
                                          </p:spTgt>
                                        </p:tgtEl>
                                        <p:attrNameLst>
                                          <p:attrName>style.visibility</p:attrName>
                                        </p:attrNameLst>
                                      </p:cBhvr>
                                      <p:to>
                                        <p:strVal val="visible"/>
                                      </p:to>
                                    </p:set>
                                    <p:animEffect transition="in" filter="fade">
                                      <p:cBhvr>
                                        <p:cTn id="53" dur="1000"/>
                                        <p:tgtEl>
                                          <p:spTgt spid="17">
                                            <p:bg/>
                                          </p:spTgt>
                                        </p:tgtEl>
                                      </p:cBhvr>
                                    </p:animEffect>
                                    <p:anim calcmode="lin" valueType="num">
                                      <p:cBhvr>
                                        <p:cTn id="54" dur="1000" fill="hold"/>
                                        <p:tgtEl>
                                          <p:spTgt spid="17">
                                            <p:bg/>
                                          </p:spTgt>
                                        </p:tgtEl>
                                        <p:attrNameLst>
                                          <p:attrName>ppt_x</p:attrName>
                                        </p:attrNameLst>
                                      </p:cBhvr>
                                      <p:tavLst>
                                        <p:tav tm="0">
                                          <p:val>
                                            <p:strVal val="#ppt_x"/>
                                          </p:val>
                                        </p:tav>
                                        <p:tav tm="100000">
                                          <p:val>
                                            <p:strVal val="#ppt_x"/>
                                          </p:val>
                                        </p:tav>
                                      </p:tavLst>
                                    </p:anim>
                                    <p:anim calcmode="lin" valueType="num">
                                      <p:cBhvr>
                                        <p:cTn id="55" dur="1000" fill="hold"/>
                                        <p:tgtEl>
                                          <p:spTgt spid="17">
                                            <p:bg/>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7">
                                            <p:txEl>
                                              <p:pRg st="0" end="0"/>
                                            </p:txEl>
                                          </p:spTgt>
                                        </p:tgtEl>
                                        <p:attrNameLst>
                                          <p:attrName>style.visibility</p:attrName>
                                        </p:attrNameLst>
                                      </p:cBhvr>
                                      <p:to>
                                        <p:strVal val="visible"/>
                                      </p:to>
                                    </p:set>
                                    <p:animEffect transition="in" filter="fade">
                                      <p:cBhvr>
                                        <p:cTn id="60" dur="1000"/>
                                        <p:tgtEl>
                                          <p:spTgt spid="17">
                                            <p:txEl>
                                              <p:pRg st="0" end="0"/>
                                            </p:txEl>
                                          </p:spTgt>
                                        </p:tgtEl>
                                      </p:cBhvr>
                                    </p:animEffect>
                                    <p:anim calcmode="lin" valueType="num">
                                      <p:cBhvr>
                                        <p:cTn id="61"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ldLvl="0" animBg="1"/>
      <p:bldP spid="12294" grpId="0" bldLvl="0" animBg="1"/>
      <p:bldP spid="12295" grpId="0" bldLvl="0" animBg="1"/>
      <p:bldP spid="12296" grpId="0" bldLvl="0" animBg="1"/>
      <p:bldP spid="3" grpId="0" bldLvl="0" animBg="1"/>
      <p:bldP spid="14" grpId="0" bldLvl="0" animBg="1"/>
      <p:bldP spid="15" grpId="0" bldLvl="0" animBg="1"/>
      <p:bldP spid="16" grpId="0" bldLvl="0" animBg="1"/>
      <p:bldP spid="17" grpId="0" animBg="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0" y="2032"/>
            <a:ext cx="9144000" cy="1103376"/>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3" name="Text Box 4"/>
          <p:cNvSpPr txBox="1">
            <a:spLocks noChangeArrowheads="1"/>
          </p:cNvSpPr>
          <p:nvPr/>
        </p:nvSpPr>
        <p:spPr bwMode="auto">
          <a:xfrm>
            <a:off x="1165225" y="1171575"/>
            <a:ext cx="65506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二、表演者权的主体与归属</a:t>
            </a:r>
            <a:endParaRPr lang="zh-CN" altLang="en-US" sz="2800" b="1" dirty="0">
              <a:ea typeface="黑体" panose="02010609060101010101" pitchFamily="49" charset="-122"/>
            </a:endParaRPr>
          </a:p>
        </p:txBody>
      </p:sp>
      <p:sp>
        <p:nvSpPr>
          <p:cNvPr id="26" name="内容占位符 2"/>
          <p:cNvSpPr txBox="1"/>
          <p:nvPr/>
        </p:nvSpPr>
        <p:spPr>
          <a:xfrm>
            <a:off x="601980" y="2376805"/>
            <a:ext cx="7998460" cy="4006215"/>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50000"/>
              </a:lnSpc>
              <a:spcBef>
                <a:spcPts val="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表演者：演员、歌唱家、音乐家、舞蹈家和表演、歌唱、演说、朗诵、演奏或以其他方式表演文学或艺术作品的其他人员（</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1961</a:t>
            </a:r>
            <a:r>
              <a:rPr lang="zh-CN" altLang="en-US" sz="2000" dirty="0">
                <a:latin typeface="楷体" panose="02010609060101010101" pitchFamily="49" charset="-122"/>
                <a:ea typeface="楷体" panose="02010609060101010101" pitchFamily="49" charset="-122"/>
              </a:rPr>
              <a:t>《罗马公约》）</a:t>
            </a:r>
            <a:endParaRPr lang="zh-CN" altLang="en-US"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ts val="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sym typeface="+mn-ea"/>
              </a:rPr>
              <a:t>表演者：演员、歌唱家、音乐家、舞蹈家以及对文学或艺术作品或</a:t>
            </a:r>
            <a:r>
              <a:rPr lang="zh-CN" altLang="en-US" sz="2000" b="1" dirty="0">
                <a:solidFill>
                  <a:srgbClr val="FF0000"/>
                </a:solidFill>
                <a:latin typeface="楷体" panose="02010609060101010101" pitchFamily="49" charset="-122"/>
                <a:ea typeface="楷体" panose="02010609060101010101" pitchFamily="49" charset="-122"/>
                <a:sym typeface="+mn-ea"/>
              </a:rPr>
              <a:t>民间文学艺术表达</a:t>
            </a:r>
            <a:r>
              <a:rPr lang="zh-CN" altLang="en-US" sz="2000" dirty="0">
                <a:latin typeface="楷体" panose="02010609060101010101" pitchFamily="49" charset="-122"/>
                <a:ea typeface="楷体" panose="02010609060101010101" pitchFamily="49" charset="-122"/>
                <a:sym typeface="+mn-ea"/>
              </a:rPr>
              <a:t>进行表演、歌唱、演说、朗诵、演奏、表现或以其他方式进行表演的其他人员（</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mn-ea"/>
              </a:rPr>
              <a:t>1996WPPT、2012</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北京条约</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a:t>
            </a:r>
            <a:endParaRPr lang="zh-CN" altLang="en-US" sz="2000" dirty="0">
              <a:latin typeface="华文楷体" panose="02010600040101010101" pitchFamily="2" charset="-122"/>
              <a:ea typeface="华文楷体" panose="02010600040101010101" pitchFamily="2" charset="-122"/>
              <a:sym typeface="+mn-ea"/>
            </a:endParaRPr>
          </a:p>
          <a:p>
            <a:pPr marL="342900" indent="-342900" defTabSz="342900" fontAlgn="base">
              <a:lnSpc>
                <a:spcPct val="150000"/>
              </a:lnSpc>
              <a:spcBef>
                <a:spcPts val="0"/>
              </a:spcBef>
              <a:spcAft>
                <a:spcPct val="0"/>
              </a:spcAft>
              <a:buFont typeface="Wingdings" panose="05000000000000000000" pitchFamily="2" charset="2"/>
              <a:buChar char="Ø"/>
            </a:pPr>
            <a:r>
              <a:rPr lang="zh-CN" altLang="en-US" sz="2000" dirty="0">
                <a:latin typeface="华文楷体" panose="02010600040101010101" pitchFamily="2" charset="-122"/>
                <a:ea typeface="华文楷体" panose="02010600040101010101" pitchFamily="2" charset="-122"/>
                <a:sym typeface="+mn-ea"/>
              </a:rPr>
              <a:t>表演者：演员、</a:t>
            </a:r>
            <a:r>
              <a:rPr lang="zh-CN" altLang="en-US" sz="2000" b="1" dirty="0">
                <a:solidFill>
                  <a:srgbClr val="FF0000"/>
                </a:solidFill>
                <a:latin typeface="华文楷体" panose="02010600040101010101" pitchFamily="2" charset="-122"/>
                <a:ea typeface="华文楷体" panose="02010600040101010101" pitchFamily="2" charset="-122"/>
                <a:sym typeface="+mn-ea"/>
              </a:rPr>
              <a:t>演出单位（？）</a:t>
            </a:r>
            <a:r>
              <a:rPr lang="zh-CN" altLang="en-US" sz="2000" dirty="0">
                <a:latin typeface="华文楷体" panose="02010600040101010101" pitchFamily="2" charset="-122"/>
                <a:ea typeface="华文楷体" panose="02010600040101010101" pitchFamily="2" charset="-122"/>
                <a:sym typeface="+mn-ea"/>
              </a:rPr>
              <a:t>或者其他表演文学、艺术作品的人（《条例》第</a:t>
            </a:r>
            <a:r>
              <a:rPr lang="en-US" altLang="zh-CN" sz="2000" dirty="0">
                <a:latin typeface="华文楷体" panose="02010600040101010101" pitchFamily="2" charset="-122"/>
                <a:ea typeface="华文楷体" panose="02010600040101010101" pitchFamily="2" charset="-122"/>
                <a:sym typeface="+mn-ea"/>
              </a:rPr>
              <a:t>5</a:t>
            </a:r>
            <a:r>
              <a:rPr lang="zh-CN" altLang="en-US" sz="2000" dirty="0">
                <a:latin typeface="华文楷体" panose="02010600040101010101" pitchFamily="2" charset="-122"/>
                <a:ea typeface="华文楷体" panose="02010600040101010101" pitchFamily="2" charset="-122"/>
                <a:sym typeface="+mn-ea"/>
              </a:rPr>
              <a:t>条）</a:t>
            </a:r>
            <a:endParaRPr lang="zh-CN" altLang="en-US" sz="2000" dirty="0">
              <a:latin typeface="华文楷体" panose="02010600040101010101" pitchFamily="2" charset="-122"/>
              <a:ea typeface="华文楷体" panose="02010600040101010101" pitchFamily="2" charset="-122"/>
              <a:sym typeface="+mn-ea"/>
            </a:endParaRPr>
          </a:p>
        </p:txBody>
      </p:sp>
      <p:sp>
        <p:nvSpPr>
          <p:cNvPr id="28" name="圆角矩形 6146"/>
          <p:cNvSpPr/>
          <p:nvPr/>
        </p:nvSpPr>
        <p:spPr>
          <a:xfrm>
            <a:off x="522844" y="1861692"/>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p>
            <a:pPr algn="ctr"/>
            <a:r>
              <a:rPr lang="zh-CN" altLang="en-US" sz="2400" dirty="0">
                <a:solidFill>
                  <a:schemeClr val="bg1"/>
                </a:solidFill>
                <a:latin typeface="Arial" panose="020B0604020202020204" pitchFamily="34" charset="0"/>
                <a:ea typeface="黑体" panose="02010609060101010101" pitchFamily="49" charset="-122"/>
              </a:rPr>
              <a:t>主体</a:t>
            </a:r>
            <a:endParaRPr lang="zh-CN" altLang="en-US" sz="2400" dirty="0">
              <a:solidFill>
                <a:schemeClr val="bg1"/>
              </a:solidFill>
              <a:latin typeface="Arial" panose="020B0604020202020204" pitchFamily="34"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a:bodyPr>
      <a:lstStyle>
        <a:defPPr marL="0" indent="0" algn="l" defTabSz="342900" fontAlgn="base">
          <a:lnSpc>
            <a:spcPct val="150000"/>
          </a:lnSpc>
          <a:spcBef>
            <a:spcPct val="20000"/>
          </a:spcBef>
          <a:spcAft>
            <a:spcPct val="0"/>
          </a:spcAft>
          <a:buNone/>
          <a:defRPr sz="2400" b="1" dirty="0" smtClean="0">
            <a:latin typeface="楷体" panose="02010609060101010101" pitchFamily="49" charset="-122"/>
            <a:ea typeface="楷体" panose="02010609060101010101" pitchFamily="49"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5872</Words>
  <Application>WPS 演示</Application>
  <PresentationFormat>全屏显示(4:3)</PresentationFormat>
  <Paragraphs>437</Paragraphs>
  <Slides>44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44</vt:i4>
      </vt:variant>
    </vt:vector>
  </HeadingPairs>
  <TitlesOfParts>
    <vt:vector size="62" baseType="lpstr">
      <vt:lpstr>Arial</vt:lpstr>
      <vt:lpstr>宋体</vt:lpstr>
      <vt:lpstr>Wingdings</vt:lpstr>
      <vt:lpstr>楷体</vt:lpstr>
      <vt:lpstr>黑体</vt:lpstr>
      <vt:lpstr>幼圆</vt:lpstr>
      <vt:lpstr>华文楷体</vt:lpstr>
      <vt:lpstr>Calibri</vt:lpstr>
      <vt:lpstr>楷体_GB2312</vt:lpstr>
      <vt:lpstr>新宋体</vt:lpstr>
      <vt:lpstr>Times New Roman</vt:lpstr>
      <vt:lpstr>Wingdings</vt:lpstr>
      <vt:lpstr>Calibri Light</vt:lpstr>
      <vt:lpstr>微软雅黑</vt:lpstr>
      <vt:lpstr>Arial Unicode MS</vt:lpstr>
      <vt:lpstr>等线 Light</vt:lpstr>
      <vt:lpstr>等线</vt:lpstr>
      <vt:lpstr>Office 主题​​</vt:lpstr>
      <vt:lpstr>第五章    邻接权</vt:lpstr>
      <vt:lpstr>第一节  邻接权概述</vt:lpstr>
      <vt:lpstr>PowerPoint 演示文稿</vt:lpstr>
      <vt:lpstr>PowerPoint 演示文稿</vt:lpstr>
      <vt:lpstr>PowerPoint 演示文稿</vt:lpstr>
      <vt:lpstr>PowerPoint 演示文稿</vt:lpstr>
      <vt:lpstr>第二节  表演者权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录制者权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广播组织权</vt:lpstr>
      <vt:lpstr>PowerPoint 演示文稿</vt:lpstr>
      <vt:lpstr>PowerPoint 演示文稿</vt:lpstr>
      <vt:lpstr>PowerPoint 演示文稿</vt:lpstr>
      <vt:lpstr>PowerPoint 演示文稿</vt:lpstr>
      <vt:lpstr>PowerPoint 演示文稿</vt:lpstr>
      <vt:lpstr>PowerPoint 演示文稿</vt:lpstr>
      <vt:lpstr>第五节  出版者权</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中国特色知识产权法学创新团队</dc:title>
  <dc:creator>yu FU</dc:creator>
  <cp:lastModifiedBy>与子泛舟</cp:lastModifiedBy>
  <cp:revision>680</cp:revision>
  <dcterms:created xsi:type="dcterms:W3CDTF">2017-06-15T12:42:00Z</dcterms:created>
  <dcterms:modified xsi:type="dcterms:W3CDTF">2021-04-11T16:57:09Z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1C7CBD381331410E91976C123F99D66F</vt:lpwstr>
  </property>
</Properties>
</file>